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4"/>
  </p:notesMasterIdLst>
  <p:sldIdLst>
    <p:sldId id="289" r:id="rId5"/>
    <p:sldId id="261" r:id="rId6"/>
    <p:sldId id="276" r:id="rId7"/>
    <p:sldId id="256" r:id="rId8"/>
    <p:sldId id="272" r:id="rId9"/>
    <p:sldId id="273" r:id="rId10"/>
    <p:sldId id="274" r:id="rId11"/>
    <p:sldId id="275" r:id="rId12"/>
    <p:sldId id="277" r:id="rId13"/>
    <p:sldId id="278" r:id="rId14"/>
    <p:sldId id="541" r:id="rId15"/>
    <p:sldId id="538" r:id="rId16"/>
    <p:sldId id="540" r:id="rId17"/>
    <p:sldId id="279" r:id="rId18"/>
    <p:sldId id="293" r:id="rId19"/>
    <p:sldId id="280" r:id="rId20"/>
    <p:sldId id="281" r:id="rId21"/>
    <p:sldId id="282" r:id="rId22"/>
    <p:sldId id="283" r:id="rId23"/>
    <p:sldId id="284" r:id="rId24"/>
    <p:sldId id="285" r:id="rId25"/>
    <p:sldId id="286" r:id="rId26"/>
    <p:sldId id="290" r:id="rId27"/>
    <p:sldId id="288" r:id="rId28"/>
    <p:sldId id="294" r:id="rId29"/>
    <p:sldId id="295" r:id="rId30"/>
    <p:sldId id="296" r:id="rId31"/>
    <p:sldId id="291" r:id="rId32"/>
    <p:sldId id="292" r:id="rId33"/>
  </p:sldIdLst>
  <p:sldSz cx="10058400" cy="77724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608"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White/Part Leader/LGEAI TS West" userId="a303fa35-6af0-4dd3-bd4f-6104161cf8d6" providerId="ADAL" clId="{44CD5FD9-EF81-4B06-A645-C253740B53A1}"/>
    <pc:docChg chg="modSld">
      <pc:chgData name="James White/Part Leader/LGEAI TS West" userId="a303fa35-6af0-4dd3-bd4f-6104161cf8d6" providerId="ADAL" clId="{44CD5FD9-EF81-4B06-A645-C253740B53A1}" dt="2025-01-15T16:33:31.104" v="1" actId="14100"/>
      <pc:docMkLst>
        <pc:docMk/>
      </pc:docMkLst>
      <pc:sldChg chg="modSp mod">
        <pc:chgData name="James White/Part Leader/LGEAI TS West" userId="a303fa35-6af0-4dd3-bd4f-6104161cf8d6" providerId="ADAL" clId="{44CD5FD9-EF81-4B06-A645-C253740B53A1}" dt="2025-01-15T16:33:31.104" v="1" actId="14100"/>
        <pc:sldMkLst>
          <pc:docMk/>
          <pc:sldMk cId="1821054753" sldId="256"/>
        </pc:sldMkLst>
        <pc:graphicFrameChg chg="mod modGraphic">
          <ac:chgData name="James White/Part Leader/LGEAI TS West" userId="a303fa35-6af0-4dd3-bd4f-6104161cf8d6" providerId="ADAL" clId="{44CD5FD9-EF81-4B06-A645-C253740B53A1}" dt="2025-01-15T16:33:31.104" v="1" actId="14100"/>
          <ac:graphicFrameMkLst>
            <pc:docMk/>
            <pc:sldMk cId="1821054753" sldId="256"/>
            <ac:graphicFrameMk id="5" creationId="{017A3E7C-0FB9-4F13-E2E9-786C9A02D9D0}"/>
          </ac:graphicFrameMkLst>
        </pc:graphicFrameChg>
      </pc:sldChg>
      <pc:sldChg chg="modSp mod">
        <pc:chgData name="James White/Part Leader/LGEAI TS West" userId="a303fa35-6af0-4dd3-bd4f-6104161cf8d6" providerId="ADAL" clId="{44CD5FD9-EF81-4B06-A645-C253740B53A1}" dt="2025-01-15T16:33:18.010" v="0" actId="1076"/>
        <pc:sldMkLst>
          <pc:docMk/>
          <pc:sldMk cId="1905428130" sldId="272"/>
        </pc:sldMkLst>
        <pc:graphicFrameChg chg="mod">
          <ac:chgData name="James White/Part Leader/LGEAI TS West" userId="a303fa35-6af0-4dd3-bd4f-6104161cf8d6" providerId="ADAL" clId="{44CD5FD9-EF81-4B06-A645-C253740B53A1}" dt="2025-01-15T16:33:18.010" v="0" actId="1076"/>
          <ac:graphicFrameMkLst>
            <pc:docMk/>
            <pc:sldMk cId="1905428130" sldId="272"/>
            <ac:graphicFrameMk id="5" creationId="{CE61A483-1BF0-8C22-9E07-D2942E2D52D7}"/>
          </ac:graphicFrameMkLst>
        </pc:graphicFrameChg>
      </pc:sldChg>
    </pc:docChg>
  </pc:docChgLst>
  <pc:docChgLst>
    <pc:chgData name="Reggie Sprague/LGEAI TS West" userId="28b88fad-9ae5-40e0-9e57-3ce86688207f" providerId="ADAL" clId="{23029CDE-A63A-4691-98ED-517C9707815E}"/>
    <pc:docChg chg="modSld sldOrd">
      <pc:chgData name="Reggie Sprague/LGEAI TS West" userId="28b88fad-9ae5-40e0-9e57-3ce86688207f" providerId="ADAL" clId="{23029CDE-A63A-4691-98ED-517C9707815E}" dt="2025-01-22T20:51:53.702" v="1"/>
      <pc:docMkLst>
        <pc:docMk/>
      </pc:docMkLst>
      <pc:sldChg chg="ord">
        <pc:chgData name="Reggie Sprague/LGEAI TS West" userId="28b88fad-9ae5-40e0-9e57-3ce86688207f" providerId="ADAL" clId="{23029CDE-A63A-4691-98ED-517C9707815E}" dt="2025-01-22T20:51:53.702" v="1"/>
        <pc:sldMkLst>
          <pc:docMk/>
          <pc:sldMk cId="1905428130" sldId="272"/>
        </pc:sldMkLst>
      </pc:sldChg>
    </pc:docChg>
  </pc:docChgLst>
  <pc:docChgLst>
    <pc:chgData name="James White/Part Leader/LGEAI TS West" userId="a303fa35-6af0-4dd3-bd4f-6104161cf8d6" providerId="ADAL" clId="{9DE15FF0-F4AD-4EB3-AA90-7E1A4D2FC5E4}"/>
    <pc:docChg chg="modSld sldOrd">
      <pc:chgData name="James White/Part Leader/LGEAI TS West" userId="a303fa35-6af0-4dd3-bd4f-6104161cf8d6" providerId="ADAL" clId="{9DE15FF0-F4AD-4EB3-AA90-7E1A4D2FC5E4}" dt="2025-02-13T17:34:28.541" v="5" actId="1076"/>
      <pc:docMkLst>
        <pc:docMk/>
      </pc:docMkLst>
      <pc:sldChg chg="modSp mod ord">
        <pc:chgData name="James White/Part Leader/LGEAI TS West" userId="a303fa35-6af0-4dd3-bd4f-6104161cf8d6" providerId="ADAL" clId="{9DE15FF0-F4AD-4EB3-AA90-7E1A4D2FC5E4}" dt="2025-02-13T17:34:28.541" v="5" actId="1076"/>
        <pc:sldMkLst>
          <pc:docMk/>
          <pc:sldMk cId="2625437002" sldId="538"/>
        </pc:sldMkLst>
        <pc:spChg chg="mod">
          <ac:chgData name="James White/Part Leader/LGEAI TS West" userId="a303fa35-6af0-4dd3-bd4f-6104161cf8d6" providerId="ADAL" clId="{9DE15FF0-F4AD-4EB3-AA90-7E1A4D2FC5E4}" dt="2025-02-13T17:34:28.541" v="5" actId="1076"/>
          <ac:spMkLst>
            <pc:docMk/>
            <pc:sldMk cId="2625437002" sldId="538"/>
            <ac:spMk id="20" creationId="{7A1770AB-A979-1813-E708-25599AAA7CF9}"/>
          </ac:spMkLst>
        </pc:spChg>
      </pc:sldChg>
    </pc:docChg>
  </pc:docChgLst>
  <pc:docChgLst>
    <pc:chgData name="Dennis Carrino/LGEAI TS East" userId="c636285e-88e7-4cde-993e-d97cbe5056da" providerId="ADAL" clId="{CB8A4052-02E4-49C4-9D71-39193908EC6F}"/>
    <pc:docChg chg="undo custSel addSld delSld modSld modNotesMaster">
      <pc:chgData name="Dennis Carrino/LGEAI TS East" userId="c636285e-88e7-4cde-993e-d97cbe5056da" providerId="ADAL" clId="{CB8A4052-02E4-49C4-9D71-39193908EC6F}" dt="2024-12-19T18:28:54.122" v="3329" actId="1036"/>
      <pc:docMkLst>
        <pc:docMk/>
      </pc:docMkLst>
      <pc:sldChg chg="modSp mod">
        <pc:chgData name="Dennis Carrino/LGEAI TS East" userId="c636285e-88e7-4cde-993e-d97cbe5056da" providerId="ADAL" clId="{CB8A4052-02E4-49C4-9D71-39193908EC6F}" dt="2024-12-10T13:59:37.490" v="298" actId="20577"/>
        <pc:sldMkLst>
          <pc:docMk/>
          <pc:sldMk cId="1280961348" sldId="275"/>
        </pc:sldMkLst>
        <pc:graphicFrameChg chg="modGraphic">
          <ac:chgData name="Dennis Carrino/LGEAI TS East" userId="c636285e-88e7-4cde-993e-d97cbe5056da" providerId="ADAL" clId="{CB8A4052-02E4-49C4-9D71-39193908EC6F}" dt="2024-12-10T13:59:37.490" v="298" actId="20577"/>
          <ac:graphicFrameMkLst>
            <pc:docMk/>
            <pc:sldMk cId="1280961348" sldId="275"/>
            <ac:graphicFrameMk id="3" creationId="{426315C0-6C2B-BB41-CF2D-FCF295F76F55}"/>
          </ac:graphicFrameMkLst>
        </pc:graphicFrameChg>
      </pc:sldChg>
      <pc:sldChg chg="modSp mod">
        <pc:chgData name="Dennis Carrino/LGEAI TS East" userId="c636285e-88e7-4cde-993e-d97cbe5056da" providerId="ADAL" clId="{CB8A4052-02E4-49C4-9D71-39193908EC6F}" dt="2024-12-11T14:27:01.312" v="314" actId="20577"/>
        <pc:sldMkLst>
          <pc:docMk/>
          <pc:sldMk cId="2186332867" sldId="283"/>
        </pc:sldMkLst>
        <pc:spChg chg="mod">
          <ac:chgData name="Dennis Carrino/LGEAI TS East" userId="c636285e-88e7-4cde-993e-d97cbe5056da" providerId="ADAL" clId="{CB8A4052-02E4-49C4-9D71-39193908EC6F}" dt="2024-12-11T14:27:01.312" v="314" actId="20577"/>
          <ac:spMkLst>
            <pc:docMk/>
            <pc:sldMk cId="2186332867" sldId="283"/>
            <ac:spMk id="3" creationId="{7FCEDE05-5F04-0739-80BD-AB99B5B002FB}"/>
          </ac:spMkLst>
        </pc:spChg>
      </pc:sldChg>
      <pc:sldChg chg="modSp">
        <pc:chgData name="Dennis Carrino/LGEAI TS East" userId="c636285e-88e7-4cde-993e-d97cbe5056da" providerId="ADAL" clId="{CB8A4052-02E4-49C4-9D71-39193908EC6F}" dt="2024-12-06T18:51:47.959" v="43"/>
        <pc:sldMkLst>
          <pc:docMk/>
          <pc:sldMk cId="2043871401" sldId="289"/>
        </pc:sldMkLst>
        <pc:picChg chg="mod">
          <ac:chgData name="Dennis Carrino/LGEAI TS East" userId="c636285e-88e7-4cde-993e-d97cbe5056da" providerId="ADAL" clId="{CB8A4052-02E4-49C4-9D71-39193908EC6F}" dt="2024-12-06T18:51:47.959" v="43"/>
          <ac:picMkLst>
            <pc:docMk/>
            <pc:sldMk cId="2043871401" sldId="289"/>
            <ac:picMk id="7" creationId="{C58064D7-6B67-7C2D-5532-E9011B6CFDD3}"/>
          </ac:picMkLst>
        </pc:picChg>
      </pc:sldChg>
      <pc:sldChg chg="modSp mod">
        <pc:chgData name="Dennis Carrino/LGEAI TS East" userId="c636285e-88e7-4cde-993e-d97cbe5056da" providerId="ADAL" clId="{CB8A4052-02E4-49C4-9D71-39193908EC6F}" dt="2024-12-11T13:43:26.404" v="302" actId="1035"/>
        <pc:sldMkLst>
          <pc:docMk/>
          <pc:sldMk cId="282427310" sldId="291"/>
        </pc:sldMkLst>
        <pc:spChg chg="mod">
          <ac:chgData name="Dennis Carrino/LGEAI TS East" userId="c636285e-88e7-4cde-993e-d97cbe5056da" providerId="ADAL" clId="{CB8A4052-02E4-49C4-9D71-39193908EC6F}" dt="2024-12-11T13:43:26.404" v="302" actId="1035"/>
          <ac:spMkLst>
            <pc:docMk/>
            <pc:sldMk cId="282427310" sldId="291"/>
            <ac:spMk id="4" creationId="{D790E91D-1461-05BD-42AE-5C35CC818370}"/>
          </ac:spMkLst>
        </pc:spChg>
      </pc:sldChg>
      <pc:sldChg chg="modSp mod">
        <pc:chgData name="Dennis Carrino/LGEAI TS East" userId="c636285e-88e7-4cde-993e-d97cbe5056da" providerId="ADAL" clId="{CB8A4052-02E4-49C4-9D71-39193908EC6F}" dt="2024-12-11T13:43:47.904" v="305" actId="1076"/>
        <pc:sldMkLst>
          <pc:docMk/>
          <pc:sldMk cId="3480652029" sldId="292"/>
        </pc:sldMkLst>
        <pc:spChg chg="mod">
          <ac:chgData name="Dennis Carrino/LGEAI TS East" userId="c636285e-88e7-4cde-993e-d97cbe5056da" providerId="ADAL" clId="{CB8A4052-02E4-49C4-9D71-39193908EC6F}" dt="2024-12-11T13:43:47.904" v="305" actId="1076"/>
          <ac:spMkLst>
            <pc:docMk/>
            <pc:sldMk cId="3480652029" sldId="292"/>
            <ac:spMk id="3" creationId="{0ECF442D-75F9-4C5A-7F4F-333453793AB5}"/>
          </ac:spMkLst>
        </pc:spChg>
        <pc:spChg chg="mod">
          <ac:chgData name="Dennis Carrino/LGEAI TS East" userId="c636285e-88e7-4cde-993e-d97cbe5056da" providerId="ADAL" clId="{CB8A4052-02E4-49C4-9D71-39193908EC6F}" dt="2024-12-11T13:43:32.755" v="303" actId="1076"/>
          <ac:spMkLst>
            <pc:docMk/>
            <pc:sldMk cId="3480652029" sldId="292"/>
            <ac:spMk id="4" creationId="{7160859F-59B5-72AD-D32B-B2BE3DB32ACF}"/>
          </ac:spMkLst>
        </pc:spChg>
      </pc:sldChg>
      <pc:sldChg chg="modSp mod">
        <pc:chgData name="Dennis Carrino/LGEAI TS East" userId="c636285e-88e7-4cde-993e-d97cbe5056da" providerId="ADAL" clId="{CB8A4052-02E4-49C4-9D71-39193908EC6F}" dt="2024-12-11T13:42:51.461" v="299" actId="1035"/>
        <pc:sldMkLst>
          <pc:docMk/>
          <pc:sldMk cId="3485924984" sldId="295"/>
        </pc:sldMkLst>
        <pc:spChg chg="mod">
          <ac:chgData name="Dennis Carrino/LGEAI TS East" userId="c636285e-88e7-4cde-993e-d97cbe5056da" providerId="ADAL" clId="{CB8A4052-02E4-49C4-9D71-39193908EC6F}" dt="2024-12-11T13:42:51.461" v="299" actId="1035"/>
          <ac:spMkLst>
            <pc:docMk/>
            <pc:sldMk cId="3485924984" sldId="295"/>
            <ac:spMk id="3" creationId="{321B1AB2-9778-7E17-9089-33D5CFA03A4B}"/>
          </ac:spMkLst>
        </pc:spChg>
      </pc:sldChg>
      <pc:sldChg chg="addSp delSp modSp del mod">
        <pc:chgData name="Dennis Carrino/LGEAI TS East" userId="c636285e-88e7-4cde-993e-d97cbe5056da" providerId="ADAL" clId="{CB8A4052-02E4-49C4-9D71-39193908EC6F}" dt="2024-12-19T18:10:44.635" v="2279" actId="47"/>
        <pc:sldMkLst>
          <pc:docMk/>
          <pc:sldMk cId="372140551" sldId="297"/>
        </pc:sldMkLst>
      </pc:sldChg>
      <pc:sldChg chg="del">
        <pc:chgData name="Dennis Carrino/LGEAI TS East" userId="c636285e-88e7-4cde-993e-d97cbe5056da" providerId="ADAL" clId="{CB8A4052-02E4-49C4-9D71-39193908EC6F}" dt="2024-12-19T17:54:18.753" v="1607" actId="2696"/>
        <pc:sldMkLst>
          <pc:docMk/>
          <pc:sldMk cId="2147111034" sldId="298"/>
        </pc:sldMkLst>
      </pc:sldChg>
      <pc:sldChg chg="addSp delSp modSp mod">
        <pc:chgData name="Dennis Carrino/LGEAI TS East" userId="c636285e-88e7-4cde-993e-d97cbe5056da" providerId="ADAL" clId="{CB8A4052-02E4-49C4-9D71-39193908EC6F}" dt="2024-12-19T18:28:20.401" v="3287" actId="1036"/>
        <pc:sldMkLst>
          <pc:docMk/>
          <pc:sldMk cId="2625437002" sldId="538"/>
        </pc:sldMkLst>
        <pc:spChg chg="add mod">
          <ac:chgData name="Dennis Carrino/LGEAI TS East" userId="c636285e-88e7-4cde-993e-d97cbe5056da" providerId="ADAL" clId="{CB8A4052-02E4-49C4-9D71-39193908EC6F}" dt="2024-12-19T18:28:20.401" v="3287" actId="1036"/>
          <ac:spMkLst>
            <pc:docMk/>
            <pc:sldMk cId="2625437002" sldId="538"/>
            <ac:spMk id="9" creationId="{A6D3B136-1189-90C3-F0AF-4F710EB78F42}"/>
          </ac:spMkLst>
        </pc:spChg>
        <pc:spChg chg="add mod">
          <ac:chgData name="Dennis Carrino/LGEAI TS East" userId="c636285e-88e7-4cde-993e-d97cbe5056da" providerId="ADAL" clId="{CB8A4052-02E4-49C4-9D71-39193908EC6F}" dt="2024-12-19T18:28:20.401" v="3287" actId="1036"/>
          <ac:spMkLst>
            <pc:docMk/>
            <pc:sldMk cId="2625437002" sldId="538"/>
            <ac:spMk id="10" creationId="{42E6C2EA-AE27-F9F8-1C89-292FAB88CA43}"/>
          </ac:spMkLst>
        </pc:spChg>
        <pc:spChg chg="mod">
          <ac:chgData name="Dennis Carrino/LGEAI TS East" userId="c636285e-88e7-4cde-993e-d97cbe5056da" providerId="ADAL" clId="{CB8A4052-02E4-49C4-9D71-39193908EC6F}" dt="2024-12-19T18:23:44.011" v="3216" actId="20577"/>
          <ac:spMkLst>
            <pc:docMk/>
            <pc:sldMk cId="2625437002" sldId="538"/>
            <ac:spMk id="11" creationId="{72230B56-A9E5-55EE-EA89-A014B64C6584}"/>
          </ac:spMkLst>
        </pc:spChg>
        <pc:spChg chg="mod">
          <ac:chgData name="Dennis Carrino/LGEAI TS East" userId="c636285e-88e7-4cde-993e-d97cbe5056da" providerId="ADAL" clId="{CB8A4052-02E4-49C4-9D71-39193908EC6F}" dt="2024-12-19T18:14:58.920" v="2474" actId="1035"/>
          <ac:spMkLst>
            <pc:docMk/>
            <pc:sldMk cId="2625437002" sldId="538"/>
            <ac:spMk id="12" creationId="{A7FBC026-B06B-9CF6-1202-9E5538A1E97E}"/>
          </ac:spMkLst>
        </pc:spChg>
        <pc:spChg chg="add mod">
          <ac:chgData name="Dennis Carrino/LGEAI TS East" userId="c636285e-88e7-4cde-993e-d97cbe5056da" providerId="ADAL" clId="{CB8A4052-02E4-49C4-9D71-39193908EC6F}" dt="2024-12-19T18:28:14.760" v="3282" actId="1036"/>
          <ac:spMkLst>
            <pc:docMk/>
            <pc:sldMk cId="2625437002" sldId="538"/>
            <ac:spMk id="14" creationId="{B2B64594-EA1F-6286-E841-903FC3B43E81}"/>
          </ac:spMkLst>
        </pc:spChg>
        <pc:spChg chg="add mod">
          <ac:chgData name="Dennis Carrino/LGEAI TS East" userId="c636285e-88e7-4cde-993e-d97cbe5056da" providerId="ADAL" clId="{CB8A4052-02E4-49C4-9D71-39193908EC6F}" dt="2024-12-19T18:28:14.760" v="3282" actId="1036"/>
          <ac:spMkLst>
            <pc:docMk/>
            <pc:sldMk cId="2625437002" sldId="538"/>
            <ac:spMk id="15" creationId="{00145BD2-A603-00A3-59B4-EF3C3A5E71E2}"/>
          </ac:spMkLst>
        </pc:spChg>
        <pc:spChg chg="add mod">
          <ac:chgData name="Dennis Carrino/LGEAI TS East" userId="c636285e-88e7-4cde-993e-d97cbe5056da" providerId="ADAL" clId="{CB8A4052-02E4-49C4-9D71-39193908EC6F}" dt="2024-12-19T18:28:05.728" v="3272" actId="1036"/>
          <ac:spMkLst>
            <pc:docMk/>
            <pc:sldMk cId="2625437002" sldId="538"/>
            <ac:spMk id="19" creationId="{8BF9169C-5B70-A813-4D9F-70A8DEF48D49}"/>
          </ac:spMkLst>
        </pc:spChg>
        <pc:spChg chg="add mod">
          <ac:chgData name="Dennis Carrino/LGEAI TS East" userId="c636285e-88e7-4cde-993e-d97cbe5056da" providerId="ADAL" clId="{CB8A4052-02E4-49C4-9D71-39193908EC6F}" dt="2024-12-19T18:28:05.728" v="3272" actId="1036"/>
          <ac:spMkLst>
            <pc:docMk/>
            <pc:sldMk cId="2625437002" sldId="538"/>
            <ac:spMk id="20" creationId="{7A1770AB-A979-1813-E708-25599AAA7CF9}"/>
          </ac:spMkLst>
        </pc:spChg>
        <pc:picChg chg="add mod">
          <ac:chgData name="Dennis Carrino/LGEAI TS East" userId="c636285e-88e7-4cde-993e-d97cbe5056da" providerId="ADAL" clId="{CB8A4052-02E4-49C4-9D71-39193908EC6F}" dt="2024-12-19T18:28:20.401" v="3287" actId="1036"/>
          <ac:picMkLst>
            <pc:docMk/>
            <pc:sldMk cId="2625437002" sldId="538"/>
            <ac:picMk id="13" creationId="{41495A4D-BBC4-8F26-1B1A-F904B98C7245}"/>
          </ac:picMkLst>
        </pc:picChg>
        <pc:picChg chg="add mod">
          <ac:chgData name="Dennis Carrino/LGEAI TS East" userId="c636285e-88e7-4cde-993e-d97cbe5056da" providerId="ADAL" clId="{CB8A4052-02E4-49C4-9D71-39193908EC6F}" dt="2024-12-19T18:28:14.760" v="3282" actId="1036"/>
          <ac:picMkLst>
            <pc:docMk/>
            <pc:sldMk cId="2625437002" sldId="538"/>
            <ac:picMk id="17" creationId="{4BE17D09-FA89-51DA-27D9-DDE5B55C80DB}"/>
          </ac:picMkLst>
        </pc:picChg>
        <pc:picChg chg="mod">
          <ac:chgData name="Dennis Carrino/LGEAI TS East" userId="c636285e-88e7-4cde-993e-d97cbe5056da" providerId="ADAL" clId="{CB8A4052-02E4-49C4-9D71-39193908EC6F}" dt="2024-12-19T18:22:47.453" v="3213" actId="1038"/>
          <ac:picMkLst>
            <pc:docMk/>
            <pc:sldMk cId="2625437002" sldId="538"/>
            <ac:picMk id="18" creationId="{DEED7A74-F474-649C-E2DA-61474612CAEA}"/>
          </ac:picMkLst>
        </pc:picChg>
        <pc:picChg chg="add mod">
          <ac:chgData name="Dennis Carrino/LGEAI TS East" userId="c636285e-88e7-4cde-993e-d97cbe5056da" providerId="ADAL" clId="{CB8A4052-02E4-49C4-9D71-39193908EC6F}" dt="2024-12-19T18:28:05.728" v="3272" actId="1036"/>
          <ac:picMkLst>
            <pc:docMk/>
            <pc:sldMk cId="2625437002" sldId="538"/>
            <ac:picMk id="21" creationId="{25022198-34C3-B99B-C710-F3818F426774}"/>
          </ac:picMkLst>
        </pc:picChg>
        <pc:picChg chg="add mod">
          <ac:chgData name="Dennis Carrino/LGEAI TS East" userId="c636285e-88e7-4cde-993e-d97cbe5056da" providerId="ADAL" clId="{CB8A4052-02E4-49C4-9D71-39193908EC6F}" dt="2024-12-19T18:28:05.728" v="3272" actId="1036"/>
          <ac:picMkLst>
            <pc:docMk/>
            <pc:sldMk cId="2625437002" sldId="538"/>
            <ac:picMk id="22" creationId="{7EC65AD6-6894-96B3-5D46-057F2E6B8E88}"/>
          </ac:picMkLst>
        </pc:picChg>
      </pc:sldChg>
      <pc:sldChg chg="addSp delSp modSp del mod">
        <pc:chgData name="Dennis Carrino/LGEAI TS East" userId="c636285e-88e7-4cde-993e-d97cbe5056da" providerId="ADAL" clId="{CB8A4052-02E4-49C4-9D71-39193908EC6F}" dt="2024-12-19T18:19:03.919" v="2983" actId="2696"/>
        <pc:sldMkLst>
          <pc:docMk/>
          <pc:sldMk cId="566957319" sldId="539"/>
        </pc:sldMkLst>
      </pc:sldChg>
      <pc:sldChg chg="addSp delSp modSp mod">
        <pc:chgData name="Dennis Carrino/LGEAI TS East" userId="c636285e-88e7-4cde-993e-d97cbe5056da" providerId="ADAL" clId="{CB8A4052-02E4-49C4-9D71-39193908EC6F}" dt="2024-12-19T18:28:54.122" v="3329" actId="1036"/>
        <pc:sldMkLst>
          <pc:docMk/>
          <pc:sldMk cId="2781740820" sldId="540"/>
        </pc:sldMkLst>
        <pc:spChg chg="mod">
          <ac:chgData name="Dennis Carrino/LGEAI TS East" userId="c636285e-88e7-4cde-993e-d97cbe5056da" providerId="ADAL" clId="{CB8A4052-02E4-49C4-9D71-39193908EC6F}" dt="2024-12-19T18:28:54.122" v="3329" actId="1036"/>
          <ac:spMkLst>
            <pc:docMk/>
            <pc:sldMk cId="2781740820" sldId="540"/>
            <ac:spMk id="3" creationId="{055361DD-C6C1-6900-55CF-2CFA827D3EA7}"/>
          </ac:spMkLst>
        </pc:spChg>
        <pc:spChg chg="mod">
          <ac:chgData name="Dennis Carrino/LGEAI TS East" userId="c636285e-88e7-4cde-993e-d97cbe5056da" providerId="ADAL" clId="{CB8A4052-02E4-49C4-9D71-39193908EC6F}" dt="2024-12-19T18:28:54.122" v="3329" actId="1036"/>
          <ac:spMkLst>
            <pc:docMk/>
            <pc:sldMk cId="2781740820" sldId="540"/>
            <ac:spMk id="4" creationId="{0AB3923D-83C8-7A8C-CA41-D24E6D0DCC50}"/>
          </ac:spMkLst>
        </pc:spChg>
        <pc:spChg chg="mod">
          <ac:chgData name="Dennis Carrino/LGEAI TS East" userId="c636285e-88e7-4cde-993e-d97cbe5056da" providerId="ADAL" clId="{CB8A4052-02E4-49C4-9D71-39193908EC6F}" dt="2024-12-19T18:28:54.122" v="3329" actId="1036"/>
          <ac:spMkLst>
            <pc:docMk/>
            <pc:sldMk cId="2781740820" sldId="540"/>
            <ac:spMk id="5" creationId="{14CB1CBA-2320-9115-8EFE-D0CE81D57CE5}"/>
          </ac:spMkLst>
        </pc:spChg>
        <pc:spChg chg="mod">
          <ac:chgData name="Dennis Carrino/LGEAI TS East" userId="c636285e-88e7-4cde-993e-d97cbe5056da" providerId="ADAL" clId="{CB8A4052-02E4-49C4-9D71-39193908EC6F}" dt="2024-12-19T18:28:54.122" v="3329" actId="1036"/>
          <ac:spMkLst>
            <pc:docMk/>
            <pc:sldMk cId="2781740820" sldId="540"/>
            <ac:spMk id="6" creationId="{99326F0A-4B5B-5B83-5A06-AB08AC20D022}"/>
          </ac:spMkLst>
        </pc:spChg>
        <pc:spChg chg="mod">
          <ac:chgData name="Dennis Carrino/LGEAI TS East" userId="c636285e-88e7-4cde-993e-d97cbe5056da" providerId="ADAL" clId="{CB8A4052-02E4-49C4-9D71-39193908EC6F}" dt="2024-12-19T18:28:54.122" v="3329" actId="1036"/>
          <ac:spMkLst>
            <pc:docMk/>
            <pc:sldMk cId="2781740820" sldId="540"/>
            <ac:spMk id="10" creationId="{194B44E8-E8D6-0B64-3D5B-E06FE95C8370}"/>
          </ac:spMkLst>
        </pc:spChg>
        <pc:spChg chg="mod">
          <ac:chgData name="Dennis Carrino/LGEAI TS East" userId="c636285e-88e7-4cde-993e-d97cbe5056da" providerId="ADAL" clId="{CB8A4052-02E4-49C4-9D71-39193908EC6F}" dt="2024-12-19T18:28:54.122" v="3329" actId="1036"/>
          <ac:spMkLst>
            <pc:docMk/>
            <pc:sldMk cId="2781740820" sldId="540"/>
            <ac:spMk id="11" creationId="{69921286-7D53-BC31-4FFF-2C15AB870E99}"/>
          </ac:spMkLst>
        </pc:spChg>
        <pc:spChg chg="add mod">
          <ac:chgData name="Dennis Carrino/LGEAI TS East" userId="c636285e-88e7-4cde-993e-d97cbe5056da" providerId="ADAL" clId="{CB8A4052-02E4-49C4-9D71-39193908EC6F}" dt="2024-12-19T18:28:54.122" v="3329" actId="1036"/>
          <ac:spMkLst>
            <pc:docMk/>
            <pc:sldMk cId="2781740820" sldId="540"/>
            <ac:spMk id="21" creationId="{DC116312-58E8-8B58-EE3F-2CE486F08BC0}"/>
          </ac:spMkLst>
        </pc:spChg>
        <pc:spChg chg="add mod">
          <ac:chgData name="Dennis Carrino/LGEAI TS East" userId="c636285e-88e7-4cde-993e-d97cbe5056da" providerId="ADAL" clId="{CB8A4052-02E4-49C4-9D71-39193908EC6F}" dt="2024-12-19T18:28:54.122" v="3329" actId="1036"/>
          <ac:spMkLst>
            <pc:docMk/>
            <pc:sldMk cId="2781740820" sldId="540"/>
            <ac:spMk id="23" creationId="{FFA46647-F806-A231-4FC0-9C3408F8CB34}"/>
          </ac:spMkLst>
        </pc:spChg>
        <pc:picChg chg="add mod">
          <ac:chgData name="Dennis Carrino/LGEAI TS East" userId="c636285e-88e7-4cde-993e-d97cbe5056da" providerId="ADAL" clId="{CB8A4052-02E4-49C4-9D71-39193908EC6F}" dt="2024-12-19T18:28:54.122" v="3329" actId="1036"/>
          <ac:picMkLst>
            <pc:docMk/>
            <pc:sldMk cId="2781740820" sldId="540"/>
            <ac:picMk id="8" creationId="{FE83F8FC-CDA6-1430-4FC3-C1D1BC8A6D92}"/>
          </ac:picMkLst>
        </pc:picChg>
        <pc:picChg chg="mod">
          <ac:chgData name="Dennis Carrino/LGEAI TS East" userId="c636285e-88e7-4cde-993e-d97cbe5056da" providerId="ADAL" clId="{CB8A4052-02E4-49C4-9D71-39193908EC6F}" dt="2024-12-19T18:28:54.122" v="3329" actId="1036"/>
          <ac:picMkLst>
            <pc:docMk/>
            <pc:sldMk cId="2781740820" sldId="540"/>
            <ac:picMk id="9" creationId="{1B4D175D-A4AF-3857-34CB-60FDE74AEF87}"/>
          </ac:picMkLst>
        </pc:picChg>
        <pc:picChg chg="add mod">
          <ac:chgData name="Dennis Carrino/LGEAI TS East" userId="c636285e-88e7-4cde-993e-d97cbe5056da" providerId="ADAL" clId="{CB8A4052-02E4-49C4-9D71-39193908EC6F}" dt="2024-12-19T18:28:54.122" v="3329" actId="1036"/>
          <ac:picMkLst>
            <pc:docMk/>
            <pc:sldMk cId="2781740820" sldId="540"/>
            <ac:picMk id="19" creationId="{5344C3AC-C9A8-D2A9-32E9-544D8DAF4C55}"/>
          </ac:picMkLst>
        </pc:picChg>
        <pc:picChg chg="mod">
          <ac:chgData name="Dennis Carrino/LGEAI TS East" userId="c636285e-88e7-4cde-993e-d97cbe5056da" providerId="ADAL" clId="{CB8A4052-02E4-49C4-9D71-39193908EC6F}" dt="2024-12-19T18:28:54.122" v="3329" actId="1036"/>
          <ac:picMkLst>
            <pc:docMk/>
            <pc:sldMk cId="2781740820" sldId="540"/>
            <ac:picMk id="24" creationId="{A95603A5-5BE8-EDCF-AE43-5D8D9F26F5B3}"/>
          </ac:picMkLst>
        </pc:picChg>
        <pc:picChg chg="add mod">
          <ac:chgData name="Dennis Carrino/LGEAI TS East" userId="c636285e-88e7-4cde-993e-d97cbe5056da" providerId="ADAL" clId="{CB8A4052-02E4-49C4-9D71-39193908EC6F}" dt="2024-12-19T18:28:54.122" v="3329" actId="1036"/>
          <ac:picMkLst>
            <pc:docMk/>
            <pc:sldMk cId="2781740820" sldId="540"/>
            <ac:picMk id="25" creationId="{43A104B2-0EEA-EEB2-DD2F-AED7FAF9346B}"/>
          </ac:picMkLst>
        </pc:picChg>
        <pc:picChg chg="add mod">
          <ac:chgData name="Dennis Carrino/LGEAI TS East" userId="c636285e-88e7-4cde-993e-d97cbe5056da" providerId="ADAL" clId="{CB8A4052-02E4-49C4-9D71-39193908EC6F}" dt="2024-12-19T18:28:54.122" v="3329" actId="1036"/>
          <ac:picMkLst>
            <pc:docMk/>
            <pc:sldMk cId="2781740820" sldId="540"/>
            <ac:picMk id="26" creationId="{EB778ABE-D830-53A7-080F-BA996F3BD70D}"/>
          </ac:picMkLst>
        </pc:picChg>
      </pc:sldChg>
      <pc:sldChg chg="addSp modSp new del">
        <pc:chgData name="Dennis Carrino/LGEAI TS East" userId="c636285e-88e7-4cde-993e-d97cbe5056da" providerId="ADAL" clId="{CB8A4052-02E4-49C4-9D71-39193908EC6F}" dt="2024-12-19T18:07:06.500" v="2068" actId="2696"/>
        <pc:sldMkLst>
          <pc:docMk/>
          <pc:sldMk cId="176736974" sldId="541"/>
        </pc:sldMkLst>
      </pc:sldChg>
      <pc:sldChg chg="addSp modSp mod">
        <pc:chgData name="Dennis Carrino/LGEAI TS East" userId="c636285e-88e7-4cde-993e-d97cbe5056da" providerId="ADAL" clId="{CB8A4052-02E4-49C4-9D71-39193908EC6F}" dt="2024-12-19T18:27:51.587" v="3261" actId="1036"/>
        <pc:sldMkLst>
          <pc:docMk/>
          <pc:sldMk cId="3841694233" sldId="541"/>
        </pc:sldMkLst>
        <pc:spChg chg="mod">
          <ac:chgData name="Dennis Carrino/LGEAI TS East" userId="c636285e-88e7-4cde-993e-d97cbe5056da" providerId="ADAL" clId="{CB8A4052-02E4-49C4-9D71-39193908EC6F}" dt="2024-12-19T18:14:17.042" v="2443" actId="1035"/>
          <ac:spMkLst>
            <pc:docMk/>
            <pc:sldMk cId="3841694233" sldId="541"/>
            <ac:spMk id="2" creationId="{40AFEA47-5139-2F8E-099E-A099142D2B24}"/>
          </ac:spMkLst>
        </pc:spChg>
        <pc:spChg chg="mod">
          <ac:chgData name="Dennis Carrino/LGEAI TS East" userId="c636285e-88e7-4cde-993e-d97cbe5056da" providerId="ADAL" clId="{CB8A4052-02E4-49C4-9D71-39193908EC6F}" dt="2024-12-19T18:27:23.697" v="3252" actId="1036"/>
          <ac:spMkLst>
            <pc:docMk/>
            <pc:sldMk cId="3841694233" sldId="541"/>
            <ac:spMk id="3" creationId="{51122B03-F55A-4B5F-2E97-53E39F425F6D}"/>
          </ac:spMkLst>
        </pc:spChg>
        <pc:spChg chg="mod">
          <ac:chgData name="Dennis Carrino/LGEAI TS East" userId="c636285e-88e7-4cde-993e-d97cbe5056da" providerId="ADAL" clId="{CB8A4052-02E4-49C4-9D71-39193908EC6F}" dt="2024-12-19T18:27:23.697" v="3252" actId="1036"/>
          <ac:spMkLst>
            <pc:docMk/>
            <pc:sldMk cId="3841694233" sldId="541"/>
            <ac:spMk id="4" creationId="{EEE000B5-9611-EB3E-C6E1-27EE7A2CB73C}"/>
          </ac:spMkLst>
        </pc:spChg>
        <pc:spChg chg="mod">
          <ac:chgData name="Dennis Carrino/LGEAI TS East" userId="c636285e-88e7-4cde-993e-d97cbe5056da" providerId="ADAL" clId="{CB8A4052-02E4-49C4-9D71-39193908EC6F}" dt="2024-12-19T18:27:23.697" v="3252" actId="1036"/>
          <ac:spMkLst>
            <pc:docMk/>
            <pc:sldMk cId="3841694233" sldId="541"/>
            <ac:spMk id="5" creationId="{00A52CB1-BEF2-499C-84FB-EEDB97228C6C}"/>
          </ac:spMkLst>
        </pc:spChg>
        <pc:spChg chg="mod">
          <ac:chgData name="Dennis Carrino/LGEAI TS East" userId="c636285e-88e7-4cde-993e-d97cbe5056da" providerId="ADAL" clId="{CB8A4052-02E4-49C4-9D71-39193908EC6F}" dt="2024-12-19T18:27:23.697" v="3252" actId="1036"/>
          <ac:spMkLst>
            <pc:docMk/>
            <pc:sldMk cId="3841694233" sldId="541"/>
            <ac:spMk id="6" creationId="{0D41753C-3EC1-9931-F48A-FB9881A6CF66}"/>
          </ac:spMkLst>
        </pc:spChg>
        <pc:spChg chg="mod">
          <ac:chgData name="Dennis Carrino/LGEAI TS East" userId="c636285e-88e7-4cde-993e-d97cbe5056da" providerId="ADAL" clId="{CB8A4052-02E4-49C4-9D71-39193908EC6F}" dt="2024-12-19T18:27:16.959" v="3247" actId="1036"/>
          <ac:spMkLst>
            <pc:docMk/>
            <pc:sldMk cId="3841694233" sldId="541"/>
            <ac:spMk id="10" creationId="{DCF5ECC1-2A5B-0065-4476-E6EA18FDBB24}"/>
          </ac:spMkLst>
        </pc:spChg>
        <pc:spChg chg="mod">
          <ac:chgData name="Dennis Carrino/LGEAI TS East" userId="c636285e-88e7-4cde-993e-d97cbe5056da" providerId="ADAL" clId="{CB8A4052-02E4-49C4-9D71-39193908EC6F}" dt="2024-12-19T18:27:16.959" v="3247" actId="1036"/>
          <ac:spMkLst>
            <pc:docMk/>
            <pc:sldMk cId="3841694233" sldId="541"/>
            <ac:spMk id="11" creationId="{E8BDCBEF-9BF4-E997-0724-5956415E123D}"/>
          </ac:spMkLst>
        </pc:spChg>
        <pc:spChg chg="add mod">
          <ac:chgData name="Dennis Carrino/LGEAI TS East" userId="c636285e-88e7-4cde-993e-d97cbe5056da" providerId="ADAL" clId="{CB8A4052-02E4-49C4-9D71-39193908EC6F}" dt="2024-12-19T18:22:04.553" v="3204" actId="20577"/>
          <ac:spMkLst>
            <pc:docMk/>
            <pc:sldMk cId="3841694233" sldId="541"/>
            <ac:spMk id="14" creationId="{1AF4E67C-193A-E41C-6732-1E3C520DF19E}"/>
          </ac:spMkLst>
        </pc:spChg>
        <pc:spChg chg="add mod">
          <ac:chgData name="Dennis Carrino/LGEAI TS East" userId="c636285e-88e7-4cde-993e-d97cbe5056da" providerId="ADAL" clId="{CB8A4052-02E4-49C4-9D71-39193908EC6F}" dt="2024-12-19T18:27:51.587" v="3261" actId="1036"/>
          <ac:spMkLst>
            <pc:docMk/>
            <pc:sldMk cId="3841694233" sldId="541"/>
            <ac:spMk id="15" creationId="{752D075D-6F35-186F-A16E-18191B9AA9A9}"/>
          </ac:spMkLst>
        </pc:spChg>
        <pc:spChg chg="add mod">
          <ac:chgData name="Dennis Carrino/LGEAI TS East" userId="c636285e-88e7-4cde-993e-d97cbe5056da" providerId="ADAL" clId="{CB8A4052-02E4-49C4-9D71-39193908EC6F}" dt="2024-12-19T18:27:51.587" v="3261" actId="1036"/>
          <ac:spMkLst>
            <pc:docMk/>
            <pc:sldMk cId="3841694233" sldId="541"/>
            <ac:spMk id="16" creationId="{00E54C22-E875-A7DF-EFFC-C372B4A06569}"/>
          </ac:spMkLst>
        </pc:spChg>
        <pc:picChg chg="mod">
          <ac:chgData name="Dennis Carrino/LGEAI TS East" userId="c636285e-88e7-4cde-993e-d97cbe5056da" providerId="ADAL" clId="{CB8A4052-02E4-49C4-9D71-39193908EC6F}" dt="2024-12-19T18:27:23.697" v="3252" actId="1036"/>
          <ac:picMkLst>
            <pc:docMk/>
            <pc:sldMk cId="3841694233" sldId="541"/>
            <ac:picMk id="7" creationId="{7D1756DD-206D-68FE-DA06-4578071C1D70}"/>
          </ac:picMkLst>
        </pc:picChg>
        <pc:picChg chg="mod">
          <ac:chgData name="Dennis Carrino/LGEAI TS East" userId="c636285e-88e7-4cde-993e-d97cbe5056da" providerId="ADAL" clId="{CB8A4052-02E4-49C4-9D71-39193908EC6F}" dt="2024-12-19T18:27:23.697" v="3252" actId="1036"/>
          <ac:picMkLst>
            <pc:docMk/>
            <pc:sldMk cId="3841694233" sldId="541"/>
            <ac:picMk id="8" creationId="{7449464D-9268-B3C4-5C73-307E5FD772ED}"/>
          </ac:picMkLst>
        </pc:picChg>
        <pc:picChg chg="mod">
          <ac:chgData name="Dennis Carrino/LGEAI TS East" userId="c636285e-88e7-4cde-993e-d97cbe5056da" providerId="ADAL" clId="{CB8A4052-02E4-49C4-9D71-39193908EC6F}" dt="2024-12-19T18:27:16.959" v="3247" actId="1036"/>
          <ac:picMkLst>
            <pc:docMk/>
            <pc:sldMk cId="3841694233" sldId="541"/>
            <ac:picMk id="12" creationId="{47C5C568-89CA-7FEF-D2CF-83C06FBBA407}"/>
          </ac:picMkLst>
        </pc:picChg>
        <pc:picChg chg="mod">
          <ac:chgData name="Dennis Carrino/LGEAI TS East" userId="c636285e-88e7-4cde-993e-d97cbe5056da" providerId="ADAL" clId="{CB8A4052-02E4-49C4-9D71-39193908EC6F}" dt="2024-12-19T18:07:40.694" v="2078" actId="1035"/>
          <ac:picMkLst>
            <pc:docMk/>
            <pc:sldMk cId="3841694233" sldId="541"/>
            <ac:picMk id="13" creationId="{C748E52F-58F5-8F31-70B9-6D96DF6554DE}"/>
          </ac:picMkLst>
        </pc:picChg>
        <pc:picChg chg="add mod">
          <ac:chgData name="Dennis Carrino/LGEAI TS East" userId="c636285e-88e7-4cde-993e-d97cbe5056da" providerId="ADAL" clId="{CB8A4052-02E4-49C4-9D71-39193908EC6F}" dt="2024-12-19T18:27:51.587" v="3261" actId="1036"/>
          <ac:picMkLst>
            <pc:docMk/>
            <pc:sldMk cId="3841694233" sldId="541"/>
            <ac:picMk id="17" creationId="{98EB900E-68C2-9032-299D-96D52F23DEB9}"/>
          </ac:picMkLst>
        </pc:picChg>
      </pc:sldChg>
      <pc:sldMasterChg chg="delSldLayout">
        <pc:chgData name="Dennis Carrino/LGEAI TS East" userId="c636285e-88e7-4cde-993e-d97cbe5056da" providerId="ADAL" clId="{CB8A4052-02E4-49C4-9D71-39193908EC6F}" dt="2024-12-19T18:19:03.919" v="2983" actId="2696"/>
        <pc:sldMasterMkLst>
          <pc:docMk/>
          <pc:sldMasterMk cId="1591863262" sldId="2147483660"/>
        </pc:sldMasterMkLst>
        <pc:sldLayoutChg chg="del">
          <pc:chgData name="Dennis Carrino/LGEAI TS East" userId="c636285e-88e7-4cde-993e-d97cbe5056da" providerId="ADAL" clId="{CB8A4052-02E4-49C4-9D71-39193908EC6F}" dt="2024-12-19T18:19:03.919" v="2983" actId="2696"/>
          <pc:sldLayoutMkLst>
            <pc:docMk/>
            <pc:sldMasterMk cId="1591863262" sldId="2147483660"/>
            <pc:sldLayoutMk cId="2034387750" sldId="2147483672"/>
          </pc:sldLayoutMkLst>
        </pc:sldLayoutChg>
      </pc:sldMasterChg>
    </pc:docChg>
  </pc:docChgLst>
  <pc:docChgLst>
    <pc:chgData name="Matthew Brenner/LGEAI TS East" userId="c17c6189-0439-4ab9-b615-36f5ce0e8c85" providerId="ADAL" clId="{F7141FB4-FD04-429D-8649-E4176633EBD9}"/>
    <pc:docChg chg="sldOrd">
      <pc:chgData name="Matthew Brenner/LGEAI TS East" userId="c17c6189-0439-4ab9-b615-36f5ce0e8c85" providerId="ADAL" clId="{F7141FB4-FD04-429D-8649-E4176633EBD9}" dt="2024-12-06T21:38:56.703" v="0" actId="20578"/>
      <pc:docMkLst>
        <pc:docMk/>
      </pc:docMkLst>
      <pc:sldChg chg="ord">
        <pc:chgData name="Matthew Brenner/LGEAI TS East" userId="c17c6189-0439-4ab9-b615-36f5ce0e8c85" providerId="ADAL" clId="{F7141FB4-FD04-429D-8649-E4176633EBD9}" dt="2024-12-06T21:38:56.703" v="0" actId="20578"/>
        <pc:sldMkLst>
          <pc:docMk/>
          <pc:sldMk cId="1821054753" sldId="256"/>
        </pc:sldMkLst>
      </pc:sldChg>
    </pc:docChg>
  </pc:docChgLst>
  <pc:docChgLst>
    <pc:chgData name="Jesse DelSardo/LGEAI TS East" userId="c0278b6f-7aee-4be5-8269-486ae105cbf5" providerId="ADAL" clId="{799A2660-8164-4DC7-B447-36A042C91F4B}"/>
    <pc:docChg chg="modSld sldOrd">
      <pc:chgData name="Jesse DelSardo/LGEAI TS East" userId="c0278b6f-7aee-4be5-8269-486ae105cbf5" providerId="ADAL" clId="{799A2660-8164-4DC7-B447-36A042C91F4B}" dt="2024-12-09T14:13:06.664" v="1"/>
      <pc:docMkLst>
        <pc:docMk/>
      </pc:docMkLst>
      <pc:sldChg chg="ord">
        <pc:chgData name="Jesse DelSardo/LGEAI TS East" userId="c0278b6f-7aee-4be5-8269-486ae105cbf5" providerId="ADAL" clId="{799A2660-8164-4DC7-B447-36A042C91F4B}" dt="2024-12-09T14:13:06.664" v="1"/>
        <pc:sldMkLst>
          <pc:docMk/>
          <pc:sldMk cId="3480652029" sldId="292"/>
        </pc:sldMkLst>
      </pc:sldChg>
    </pc:docChg>
  </pc:docChgLst>
  <pc:docChgLst>
    <pc:chgData name="Reggie Sprague/LGEAI TS West" userId="28b88fad-9ae5-40e0-9e57-3ce86688207f" providerId="ADAL" clId="{51D5071F-A039-4710-9A2C-F2E6D776FCD6}"/>
    <pc:docChg chg="modSld sldOrd">
      <pc:chgData name="Reggie Sprague/LGEAI TS West" userId="28b88fad-9ae5-40e0-9e57-3ce86688207f" providerId="ADAL" clId="{51D5071F-A039-4710-9A2C-F2E6D776FCD6}" dt="2025-02-26T17:15:42.621" v="1"/>
      <pc:docMkLst>
        <pc:docMk/>
      </pc:docMkLst>
      <pc:sldChg chg="ord">
        <pc:chgData name="Reggie Sprague/LGEAI TS West" userId="28b88fad-9ae5-40e0-9e57-3ce86688207f" providerId="ADAL" clId="{51D5071F-A039-4710-9A2C-F2E6D776FCD6}" dt="2025-02-26T17:15:42.621" v="1"/>
        <pc:sldMkLst>
          <pc:docMk/>
          <pc:sldMk cId="1821054753" sldId="256"/>
        </pc:sldMkLst>
      </pc:sldChg>
    </pc:docChg>
  </pc:docChgLst>
  <pc:docChgLst>
    <pc:chgData name="Bryan LaFollette/LGEAI TS West" userId="12cd8d97-0d6c-493b-b911-f22a7273806d" providerId="ADAL" clId="{473FAA24-9DD3-4397-9724-2B6DC2DA88E0}"/>
    <pc:docChg chg="custSel modSld">
      <pc:chgData name="Bryan LaFollette/LGEAI TS West" userId="12cd8d97-0d6c-493b-b911-f22a7273806d" providerId="ADAL" clId="{473FAA24-9DD3-4397-9724-2B6DC2DA88E0}" dt="2024-12-06T21:41:00.451" v="71" actId="1038"/>
      <pc:docMkLst>
        <pc:docMk/>
      </pc:docMkLst>
      <pc:sldChg chg="modSp mod">
        <pc:chgData name="Bryan LaFollette/LGEAI TS West" userId="12cd8d97-0d6c-493b-b911-f22a7273806d" providerId="ADAL" clId="{473FAA24-9DD3-4397-9724-2B6DC2DA88E0}" dt="2024-12-06T17:31:42.144" v="8" actId="20577"/>
        <pc:sldMkLst>
          <pc:docMk/>
          <pc:sldMk cId="1821054753" sldId="256"/>
        </pc:sldMkLst>
        <pc:graphicFrameChg chg="modGraphic">
          <ac:chgData name="Bryan LaFollette/LGEAI TS West" userId="12cd8d97-0d6c-493b-b911-f22a7273806d" providerId="ADAL" clId="{473FAA24-9DD3-4397-9724-2B6DC2DA88E0}" dt="2024-12-06T17:31:42.144" v="8" actId="20577"/>
          <ac:graphicFrameMkLst>
            <pc:docMk/>
            <pc:sldMk cId="1821054753" sldId="256"/>
            <ac:graphicFrameMk id="5" creationId="{017A3E7C-0FB9-4F13-E2E9-786C9A02D9D0}"/>
          </ac:graphicFrameMkLst>
        </pc:graphicFrameChg>
      </pc:sldChg>
      <pc:sldChg chg="modSp mod">
        <pc:chgData name="Bryan LaFollette/LGEAI TS West" userId="12cd8d97-0d6c-493b-b911-f22a7273806d" providerId="ADAL" clId="{473FAA24-9DD3-4397-9724-2B6DC2DA88E0}" dt="2024-12-06T17:31:51.769" v="9" actId="20577"/>
        <pc:sldMkLst>
          <pc:docMk/>
          <pc:sldMk cId="1905428130" sldId="272"/>
        </pc:sldMkLst>
        <pc:graphicFrameChg chg="modGraphic">
          <ac:chgData name="Bryan LaFollette/LGEAI TS West" userId="12cd8d97-0d6c-493b-b911-f22a7273806d" providerId="ADAL" clId="{473FAA24-9DD3-4397-9724-2B6DC2DA88E0}" dt="2024-12-06T17:31:51.769" v="9" actId="20577"/>
          <ac:graphicFrameMkLst>
            <pc:docMk/>
            <pc:sldMk cId="1905428130" sldId="272"/>
            <ac:graphicFrameMk id="5" creationId="{CE61A483-1BF0-8C22-9E07-D2942E2D52D7}"/>
          </ac:graphicFrameMkLst>
        </pc:graphicFrameChg>
      </pc:sldChg>
      <pc:sldChg chg="modSp mod">
        <pc:chgData name="Bryan LaFollette/LGEAI TS West" userId="12cd8d97-0d6c-493b-b911-f22a7273806d" providerId="ADAL" clId="{473FAA24-9DD3-4397-9724-2B6DC2DA88E0}" dt="2024-12-06T21:36:02.360" v="61" actId="20577"/>
        <pc:sldMkLst>
          <pc:docMk/>
          <pc:sldMk cId="3319111664" sldId="273"/>
        </pc:sldMkLst>
        <pc:graphicFrameChg chg="modGraphic">
          <ac:chgData name="Bryan LaFollette/LGEAI TS West" userId="12cd8d97-0d6c-493b-b911-f22a7273806d" providerId="ADAL" clId="{473FAA24-9DD3-4397-9724-2B6DC2DA88E0}" dt="2024-12-06T21:36:02.360" v="61" actId="20577"/>
          <ac:graphicFrameMkLst>
            <pc:docMk/>
            <pc:sldMk cId="3319111664" sldId="273"/>
            <ac:graphicFrameMk id="3" creationId="{570A6F57-8263-F321-5D9B-F7E92561E7A3}"/>
          </ac:graphicFrameMkLst>
        </pc:graphicFrameChg>
      </pc:sldChg>
      <pc:sldChg chg="modSp mod">
        <pc:chgData name="Bryan LaFollette/LGEAI TS West" userId="12cd8d97-0d6c-493b-b911-f22a7273806d" providerId="ADAL" clId="{473FAA24-9DD3-4397-9724-2B6DC2DA88E0}" dt="2024-12-06T21:36:25.110" v="63" actId="20577"/>
        <pc:sldMkLst>
          <pc:docMk/>
          <pc:sldMk cId="1766535701" sldId="274"/>
        </pc:sldMkLst>
        <pc:graphicFrameChg chg="modGraphic">
          <ac:chgData name="Bryan LaFollette/LGEAI TS West" userId="12cd8d97-0d6c-493b-b911-f22a7273806d" providerId="ADAL" clId="{473FAA24-9DD3-4397-9724-2B6DC2DA88E0}" dt="2024-12-06T21:36:25.110" v="63" actId="20577"/>
          <ac:graphicFrameMkLst>
            <pc:docMk/>
            <pc:sldMk cId="1766535701" sldId="274"/>
            <ac:graphicFrameMk id="3" creationId="{524D2696-FC2A-6C9D-6806-866A5C8EECF8}"/>
          </ac:graphicFrameMkLst>
        </pc:graphicFrameChg>
      </pc:sldChg>
      <pc:sldChg chg="modSp mod">
        <pc:chgData name="Bryan LaFollette/LGEAI TS West" userId="12cd8d97-0d6c-493b-b911-f22a7273806d" providerId="ADAL" clId="{473FAA24-9DD3-4397-9724-2B6DC2DA88E0}" dt="2024-12-06T17:32:44.973" v="13" actId="20577"/>
        <pc:sldMkLst>
          <pc:docMk/>
          <pc:sldMk cId="1280961348" sldId="275"/>
        </pc:sldMkLst>
        <pc:graphicFrameChg chg="modGraphic">
          <ac:chgData name="Bryan LaFollette/LGEAI TS West" userId="12cd8d97-0d6c-493b-b911-f22a7273806d" providerId="ADAL" clId="{473FAA24-9DD3-4397-9724-2B6DC2DA88E0}" dt="2024-12-06T17:32:44.973" v="13" actId="20577"/>
          <ac:graphicFrameMkLst>
            <pc:docMk/>
            <pc:sldMk cId="1280961348" sldId="275"/>
            <ac:graphicFrameMk id="3" creationId="{426315C0-6C2B-BB41-CF2D-FCF295F76F55}"/>
          </ac:graphicFrameMkLst>
        </pc:graphicFrameChg>
      </pc:sldChg>
      <pc:sldChg chg="modSp mod">
        <pc:chgData name="Bryan LaFollette/LGEAI TS West" userId="12cd8d97-0d6c-493b-b911-f22a7273806d" providerId="ADAL" clId="{473FAA24-9DD3-4397-9724-2B6DC2DA88E0}" dt="2024-12-06T21:41:00.451" v="71" actId="1038"/>
        <pc:sldMkLst>
          <pc:docMk/>
          <pc:sldMk cId="1026292556" sldId="286"/>
        </pc:sldMkLst>
        <pc:picChg chg="mod">
          <ac:chgData name="Bryan LaFollette/LGEAI TS West" userId="12cd8d97-0d6c-493b-b911-f22a7273806d" providerId="ADAL" clId="{473FAA24-9DD3-4397-9724-2B6DC2DA88E0}" dt="2024-12-06T21:41:00.451" v="71" actId="1038"/>
          <ac:picMkLst>
            <pc:docMk/>
            <pc:sldMk cId="1026292556" sldId="286"/>
            <ac:picMk id="3" creationId="{EE7D30B3-4021-29EA-2A78-5DDD3A5038BB}"/>
          </ac:picMkLst>
        </pc:picChg>
      </pc:sldChg>
      <pc:sldChg chg="modSp mod">
        <pc:chgData name="Bryan LaFollette/LGEAI TS West" userId="12cd8d97-0d6c-493b-b911-f22a7273806d" providerId="ADAL" clId="{473FAA24-9DD3-4397-9724-2B6DC2DA88E0}" dt="2024-12-06T17:35:20.132" v="37" actId="1037"/>
        <pc:sldMkLst>
          <pc:docMk/>
          <pc:sldMk cId="2043871401" sldId="289"/>
        </pc:sldMkLst>
        <pc:spChg chg="mod">
          <ac:chgData name="Bryan LaFollette/LGEAI TS West" userId="12cd8d97-0d6c-493b-b911-f22a7273806d" providerId="ADAL" clId="{473FAA24-9DD3-4397-9724-2B6DC2DA88E0}" dt="2024-12-06T17:35:20.132" v="37" actId="1037"/>
          <ac:spMkLst>
            <pc:docMk/>
            <pc:sldMk cId="2043871401" sldId="289"/>
            <ac:spMk id="11" creationId="{CB8E13C8-A7DA-FBE1-56BB-FE573A91BA34}"/>
          </ac:spMkLst>
        </pc:spChg>
      </pc:sldChg>
      <pc:sldChg chg="modSp mod">
        <pc:chgData name="Bryan LaFollette/LGEAI TS West" userId="12cd8d97-0d6c-493b-b911-f22a7273806d" providerId="ADAL" clId="{473FAA24-9DD3-4397-9724-2B6DC2DA88E0}" dt="2024-12-03T21:16:34.849" v="7" actId="20577"/>
        <pc:sldMkLst>
          <pc:docMk/>
          <pc:sldMk cId="3485924984" sldId="295"/>
        </pc:sldMkLst>
        <pc:spChg chg="mod">
          <ac:chgData name="Bryan LaFollette/LGEAI TS West" userId="12cd8d97-0d6c-493b-b911-f22a7273806d" providerId="ADAL" clId="{473FAA24-9DD3-4397-9724-2B6DC2DA88E0}" dt="2024-12-03T21:16:34.849" v="7" actId="20577"/>
          <ac:spMkLst>
            <pc:docMk/>
            <pc:sldMk cId="3485924984" sldId="295"/>
            <ac:spMk id="3" creationId="{321B1AB2-9778-7E17-9089-33D5CFA03A4B}"/>
          </ac:spMkLst>
        </pc:spChg>
      </pc:sldChg>
    </pc:docChg>
  </pc:docChgLst>
  <pc:docChgLst>
    <pc:chgData name="Bryan LaFollette/LGEAI TS West" userId="12cd8d97-0d6c-493b-b911-f22a7273806d" providerId="ADAL" clId="{15534F2D-70E6-4BA4-92E1-071723120EFF}"/>
    <pc:docChg chg="modSld sldOrd">
      <pc:chgData name="Bryan LaFollette/LGEAI TS West" userId="12cd8d97-0d6c-493b-b911-f22a7273806d" providerId="ADAL" clId="{15534F2D-70E6-4BA4-92E1-071723120EFF}" dt="2025-02-05T16:19:06.968" v="1"/>
      <pc:docMkLst>
        <pc:docMk/>
      </pc:docMkLst>
      <pc:sldChg chg="ord">
        <pc:chgData name="Bryan LaFollette/LGEAI TS West" userId="12cd8d97-0d6c-493b-b911-f22a7273806d" providerId="ADAL" clId="{15534F2D-70E6-4BA4-92E1-071723120EFF}" dt="2025-02-05T16:19:06.968" v="1"/>
        <pc:sldMkLst>
          <pc:docMk/>
          <pc:sldMk cId="3319111664" sldId="273"/>
        </pc:sldMkLst>
      </pc:sldChg>
    </pc:docChg>
  </pc:docChgLst>
  <pc:docChgLst>
    <pc:chgData name="Hedilberto Lopez/LGEAI TS West" userId="626105aa-77dc-4cdb-972f-d86b566bcb4f" providerId="ADAL" clId="{C55E21EB-BEF8-45EF-A7CB-3BB8402788DC}"/>
    <pc:docChg chg="modNotesMaster">
      <pc:chgData name="Hedilberto Lopez/LGEAI TS West" userId="626105aa-77dc-4cdb-972f-d86b566bcb4f" providerId="ADAL" clId="{C55E21EB-BEF8-45EF-A7CB-3BB8402788DC}" dt="2025-01-06T15:50:03.988" v="0"/>
      <pc:docMkLst>
        <pc:docMk/>
      </pc:docMkLst>
    </pc:docChg>
  </pc:docChgLst>
  <pc:docChgLst>
    <pc:chgData name="Charles Burton/LGEAI TS West" userId="1dd730d9-3b8e-4ff5-8bb1-b6be02596991" providerId="ADAL" clId="{372D3827-5DE1-41B3-837E-5C95BD786CD9}"/>
    <pc:docChg chg="modSld sldOrd">
      <pc:chgData name="Charles Burton/LGEAI TS West" userId="1dd730d9-3b8e-4ff5-8bb1-b6be02596991" providerId="ADAL" clId="{372D3827-5DE1-41B3-837E-5C95BD786CD9}" dt="2024-12-09T22:24:37.520" v="1"/>
      <pc:docMkLst>
        <pc:docMk/>
      </pc:docMkLst>
      <pc:sldChg chg="ord">
        <pc:chgData name="Charles Burton/LGEAI TS West" userId="1dd730d9-3b8e-4ff5-8bb1-b6be02596991" providerId="ADAL" clId="{372D3827-5DE1-41B3-837E-5C95BD786CD9}" dt="2024-12-09T22:24:37.520" v="1"/>
        <pc:sldMkLst>
          <pc:docMk/>
          <pc:sldMk cId="1026292556" sldId="286"/>
        </pc:sldMkLst>
      </pc:sldChg>
    </pc:docChg>
  </pc:docChgLst>
  <pc:docChgLst>
    <pc:chgData name="Dennis Carrino/LGEAI TS East" userId="c636285e-88e7-4cde-993e-d97cbe5056da" providerId="ADAL" clId="{E699F6B7-37EA-4E8B-903B-249F615C15DF}"/>
    <pc:docChg chg="undo custSel modSld">
      <pc:chgData name="Dennis Carrino/LGEAI TS East" userId="c636285e-88e7-4cde-993e-d97cbe5056da" providerId="ADAL" clId="{E699F6B7-37EA-4E8B-903B-249F615C15DF}" dt="2024-12-04T17:00:26.622" v="831" actId="1076"/>
      <pc:docMkLst>
        <pc:docMk/>
      </pc:docMkLst>
      <pc:sldChg chg="modSp mod">
        <pc:chgData name="Dennis Carrino/LGEAI TS East" userId="c636285e-88e7-4cde-993e-d97cbe5056da" providerId="ADAL" clId="{E699F6B7-37EA-4E8B-903B-249F615C15DF}" dt="2024-12-03T20:20:33.959" v="299" actId="20577"/>
        <pc:sldMkLst>
          <pc:docMk/>
          <pc:sldMk cId="3319111664" sldId="273"/>
        </pc:sldMkLst>
        <pc:graphicFrameChg chg="modGraphic">
          <ac:chgData name="Dennis Carrino/LGEAI TS East" userId="c636285e-88e7-4cde-993e-d97cbe5056da" providerId="ADAL" clId="{E699F6B7-37EA-4E8B-903B-249F615C15DF}" dt="2024-12-03T20:20:33.959" v="299" actId="20577"/>
          <ac:graphicFrameMkLst>
            <pc:docMk/>
            <pc:sldMk cId="3319111664" sldId="273"/>
            <ac:graphicFrameMk id="3" creationId="{570A6F57-8263-F321-5D9B-F7E92561E7A3}"/>
          </ac:graphicFrameMkLst>
        </pc:graphicFrameChg>
      </pc:sldChg>
      <pc:sldChg chg="modSp mod">
        <pc:chgData name="Dennis Carrino/LGEAI TS East" userId="c636285e-88e7-4cde-993e-d97cbe5056da" providerId="ADAL" clId="{E699F6B7-37EA-4E8B-903B-249F615C15DF}" dt="2024-12-03T20:17:44.658" v="208" actId="313"/>
        <pc:sldMkLst>
          <pc:docMk/>
          <pc:sldMk cId="1766535701" sldId="274"/>
        </pc:sldMkLst>
        <pc:graphicFrameChg chg="modGraphic">
          <ac:chgData name="Dennis Carrino/LGEAI TS East" userId="c636285e-88e7-4cde-993e-d97cbe5056da" providerId="ADAL" clId="{E699F6B7-37EA-4E8B-903B-249F615C15DF}" dt="2024-12-03T20:17:44.658" v="208" actId="313"/>
          <ac:graphicFrameMkLst>
            <pc:docMk/>
            <pc:sldMk cId="1766535701" sldId="274"/>
            <ac:graphicFrameMk id="3" creationId="{524D2696-FC2A-6C9D-6806-866A5C8EECF8}"/>
          </ac:graphicFrameMkLst>
        </pc:graphicFrameChg>
      </pc:sldChg>
      <pc:sldChg chg="modSp mod">
        <pc:chgData name="Dennis Carrino/LGEAI TS East" userId="c636285e-88e7-4cde-993e-d97cbe5056da" providerId="ADAL" clId="{E699F6B7-37EA-4E8B-903B-249F615C15DF}" dt="2024-12-03T20:24:03.837" v="302" actId="20577"/>
        <pc:sldMkLst>
          <pc:docMk/>
          <pc:sldMk cId="1280961348" sldId="275"/>
        </pc:sldMkLst>
        <pc:graphicFrameChg chg="modGraphic">
          <ac:chgData name="Dennis Carrino/LGEAI TS East" userId="c636285e-88e7-4cde-993e-d97cbe5056da" providerId="ADAL" clId="{E699F6B7-37EA-4E8B-903B-249F615C15DF}" dt="2024-12-03T20:24:03.837" v="302" actId="20577"/>
          <ac:graphicFrameMkLst>
            <pc:docMk/>
            <pc:sldMk cId="1280961348" sldId="275"/>
            <ac:graphicFrameMk id="3" creationId="{426315C0-6C2B-BB41-CF2D-FCF295F76F55}"/>
          </ac:graphicFrameMkLst>
        </pc:graphicFrameChg>
      </pc:sldChg>
      <pc:sldChg chg="modSp mod">
        <pc:chgData name="Dennis Carrino/LGEAI TS East" userId="c636285e-88e7-4cde-993e-d97cbe5056da" providerId="ADAL" clId="{E699F6B7-37EA-4E8B-903B-249F615C15DF}" dt="2024-12-03T19:51:47.185" v="176" actId="20577"/>
        <pc:sldMkLst>
          <pc:docMk/>
          <pc:sldMk cId="2741461791" sldId="276"/>
        </pc:sldMkLst>
        <pc:spChg chg="mod">
          <ac:chgData name="Dennis Carrino/LGEAI TS East" userId="c636285e-88e7-4cde-993e-d97cbe5056da" providerId="ADAL" clId="{E699F6B7-37EA-4E8B-903B-249F615C15DF}" dt="2024-12-03T19:51:47.185" v="176" actId="20577"/>
          <ac:spMkLst>
            <pc:docMk/>
            <pc:sldMk cId="2741461791" sldId="276"/>
            <ac:spMk id="2" creationId="{EE610BAF-2F4A-F16C-66AD-3D19F9A2613E}"/>
          </ac:spMkLst>
        </pc:spChg>
      </pc:sldChg>
      <pc:sldChg chg="modSp mod">
        <pc:chgData name="Dennis Carrino/LGEAI TS East" userId="c636285e-88e7-4cde-993e-d97cbe5056da" providerId="ADAL" clId="{E699F6B7-37EA-4E8B-903B-249F615C15DF}" dt="2024-12-03T20:34:59.395" v="439" actId="313"/>
        <pc:sldMkLst>
          <pc:docMk/>
          <pc:sldMk cId="3966430597" sldId="277"/>
        </pc:sldMkLst>
        <pc:spChg chg="mod">
          <ac:chgData name="Dennis Carrino/LGEAI TS East" userId="c636285e-88e7-4cde-993e-d97cbe5056da" providerId="ADAL" clId="{E699F6B7-37EA-4E8B-903B-249F615C15DF}" dt="2024-12-03T20:34:59.395" v="439" actId="313"/>
          <ac:spMkLst>
            <pc:docMk/>
            <pc:sldMk cId="3966430597" sldId="277"/>
            <ac:spMk id="7" creationId="{40B1F708-72AA-54A1-CA31-8B3511F42281}"/>
          </ac:spMkLst>
        </pc:spChg>
      </pc:sldChg>
      <pc:sldChg chg="delSp modSp mod">
        <pc:chgData name="Dennis Carrino/LGEAI TS East" userId="c636285e-88e7-4cde-993e-d97cbe5056da" providerId="ADAL" clId="{E699F6B7-37EA-4E8B-903B-249F615C15DF}" dt="2024-12-03T20:29:52.187" v="361" actId="478"/>
        <pc:sldMkLst>
          <pc:docMk/>
          <pc:sldMk cId="3095576973" sldId="279"/>
        </pc:sldMkLst>
      </pc:sldChg>
      <pc:sldChg chg="modSp mod">
        <pc:chgData name="Dennis Carrino/LGEAI TS East" userId="c636285e-88e7-4cde-993e-d97cbe5056da" providerId="ADAL" clId="{E699F6B7-37EA-4E8B-903B-249F615C15DF}" dt="2024-12-03T20:40:00.994" v="445" actId="20577"/>
        <pc:sldMkLst>
          <pc:docMk/>
          <pc:sldMk cId="1380311786" sldId="281"/>
        </pc:sldMkLst>
        <pc:spChg chg="mod">
          <ac:chgData name="Dennis Carrino/LGEAI TS East" userId="c636285e-88e7-4cde-993e-d97cbe5056da" providerId="ADAL" clId="{E699F6B7-37EA-4E8B-903B-249F615C15DF}" dt="2024-12-03T20:40:00.994" v="445" actId="20577"/>
          <ac:spMkLst>
            <pc:docMk/>
            <pc:sldMk cId="1380311786" sldId="281"/>
            <ac:spMk id="48" creationId="{9BED6621-B632-D660-E2AC-6CD273DCA141}"/>
          </ac:spMkLst>
        </pc:spChg>
      </pc:sldChg>
      <pc:sldChg chg="modSp mod">
        <pc:chgData name="Dennis Carrino/LGEAI TS East" userId="c636285e-88e7-4cde-993e-d97cbe5056da" providerId="ADAL" clId="{E699F6B7-37EA-4E8B-903B-249F615C15DF}" dt="2024-12-03T20:42:03.746" v="447" actId="20577"/>
        <pc:sldMkLst>
          <pc:docMk/>
          <pc:sldMk cId="1932184303" sldId="282"/>
        </pc:sldMkLst>
        <pc:spChg chg="mod">
          <ac:chgData name="Dennis Carrino/LGEAI TS East" userId="c636285e-88e7-4cde-993e-d97cbe5056da" providerId="ADAL" clId="{E699F6B7-37EA-4E8B-903B-249F615C15DF}" dt="2024-12-03T20:42:03.746" v="447" actId="20577"/>
          <ac:spMkLst>
            <pc:docMk/>
            <pc:sldMk cId="1932184303" sldId="282"/>
            <ac:spMk id="6" creationId="{761B36AC-042F-F682-AD10-63C3966B9567}"/>
          </ac:spMkLst>
        </pc:spChg>
      </pc:sldChg>
      <pc:sldChg chg="modSp mod">
        <pc:chgData name="Dennis Carrino/LGEAI TS East" userId="c636285e-88e7-4cde-993e-d97cbe5056da" providerId="ADAL" clId="{E699F6B7-37EA-4E8B-903B-249F615C15DF}" dt="2024-12-03T20:48:31.987" v="487" actId="6549"/>
        <pc:sldMkLst>
          <pc:docMk/>
          <pc:sldMk cId="2186332867" sldId="283"/>
        </pc:sldMkLst>
        <pc:spChg chg="mod">
          <ac:chgData name="Dennis Carrino/LGEAI TS East" userId="c636285e-88e7-4cde-993e-d97cbe5056da" providerId="ADAL" clId="{E699F6B7-37EA-4E8B-903B-249F615C15DF}" dt="2024-12-03T20:48:31.987" v="487" actId="6549"/>
          <ac:spMkLst>
            <pc:docMk/>
            <pc:sldMk cId="2186332867" sldId="283"/>
            <ac:spMk id="3" creationId="{7FCEDE05-5F04-0739-80BD-AB99B5B002FB}"/>
          </ac:spMkLst>
        </pc:spChg>
      </pc:sldChg>
      <pc:sldChg chg="modSp mod">
        <pc:chgData name="Dennis Carrino/LGEAI TS East" userId="c636285e-88e7-4cde-993e-d97cbe5056da" providerId="ADAL" clId="{E699F6B7-37EA-4E8B-903B-249F615C15DF}" dt="2024-12-03T20:51:05.568" v="497" actId="20577"/>
        <pc:sldMkLst>
          <pc:docMk/>
          <pc:sldMk cId="391645227" sldId="284"/>
        </pc:sldMkLst>
        <pc:spChg chg="mod">
          <ac:chgData name="Dennis Carrino/LGEAI TS East" userId="c636285e-88e7-4cde-993e-d97cbe5056da" providerId="ADAL" clId="{E699F6B7-37EA-4E8B-903B-249F615C15DF}" dt="2024-12-03T20:51:05.568" v="497" actId="20577"/>
          <ac:spMkLst>
            <pc:docMk/>
            <pc:sldMk cId="391645227" sldId="284"/>
            <ac:spMk id="3" creationId="{04F139E6-F200-4539-E6F6-6AB13B2EB9AE}"/>
          </ac:spMkLst>
        </pc:spChg>
      </pc:sldChg>
      <pc:sldChg chg="delSp modSp mod">
        <pc:chgData name="Dennis Carrino/LGEAI TS East" userId="c636285e-88e7-4cde-993e-d97cbe5056da" providerId="ADAL" clId="{E699F6B7-37EA-4E8B-903B-249F615C15DF}" dt="2024-12-03T20:59:17.967" v="507" actId="1076"/>
        <pc:sldMkLst>
          <pc:docMk/>
          <pc:sldMk cId="3823731081" sldId="290"/>
        </pc:sldMkLst>
        <pc:spChg chg="mod">
          <ac:chgData name="Dennis Carrino/LGEAI TS East" userId="c636285e-88e7-4cde-993e-d97cbe5056da" providerId="ADAL" clId="{E699F6B7-37EA-4E8B-903B-249F615C15DF}" dt="2024-12-03T20:58:37.986" v="505" actId="5793"/>
          <ac:spMkLst>
            <pc:docMk/>
            <pc:sldMk cId="3823731081" sldId="290"/>
            <ac:spMk id="6" creationId="{85152ECE-FEA5-9679-6F85-97BFAAAF81B1}"/>
          </ac:spMkLst>
        </pc:spChg>
        <pc:spChg chg="mod">
          <ac:chgData name="Dennis Carrino/LGEAI TS East" userId="c636285e-88e7-4cde-993e-d97cbe5056da" providerId="ADAL" clId="{E699F6B7-37EA-4E8B-903B-249F615C15DF}" dt="2024-12-03T20:59:17.967" v="507" actId="1076"/>
          <ac:spMkLst>
            <pc:docMk/>
            <pc:sldMk cId="3823731081" sldId="290"/>
            <ac:spMk id="7" creationId="{E7BE367D-2947-447A-2855-14FA97BB35F1}"/>
          </ac:spMkLst>
        </pc:spChg>
      </pc:sldChg>
      <pc:sldChg chg="modSp mod">
        <pc:chgData name="Dennis Carrino/LGEAI TS East" userId="c636285e-88e7-4cde-993e-d97cbe5056da" providerId="ADAL" clId="{E699F6B7-37EA-4E8B-903B-249F615C15DF}" dt="2024-12-04T17:00:26.622" v="831" actId="1076"/>
        <pc:sldMkLst>
          <pc:docMk/>
          <pc:sldMk cId="3480652029" sldId="292"/>
        </pc:sldMkLst>
        <pc:spChg chg="mod">
          <ac:chgData name="Dennis Carrino/LGEAI TS East" userId="c636285e-88e7-4cde-993e-d97cbe5056da" providerId="ADAL" clId="{E699F6B7-37EA-4E8B-903B-249F615C15DF}" dt="2024-12-04T17:00:20.658" v="829" actId="20577"/>
          <ac:spMkLst>
            <pc:docMk/>
            <pc:sldMk cId="3480652029" sldId="292"/>
            <ac:spMk id="3" creationId="{0ECF442D-75F9-4C5A-7F4F-333453793AB5}"/>
          </ac:spMkLst>
        </pc:spChg>
        <pc:spChg chg="mod">
          <ac:chgData name="Dennis Carrino/LGEAI TS East" userId="c636285e-88e7-4cde-993e-d97cbe5056da" providerId="ADAL" clId="{E699F6B7-37EA-4E8B-903B-249F615C15DF}" dt="2024-12-04T17:00:26.622" v="831" actId="1076"/>
          <ac:spMkLst>
            <pc:docMk/>
            <pc:sldMk cId="3480652029" sldId="292"/>
            <ac:spMk id="4" creationId="{7160859F-59B5-72AD-D32B-B2BE3DB32ACF}"/>
          </ac:spMkLst>
        </pc:spChg>
      </pc:sldChg>
      <pc:sldChg chg="modSp mod">
        <pc:chgData name="Dennis Carrino/LGEAI TS East" userId="c636285e-88e7-4cde-993e-d97cbe5056da" providerId="ADAL" clId="{E699F6B7-37EA-4E8B-903B-249F615C15DF}" dt="2024-12-03T20:33:06.690" v="430" actId="20577"/>
        <pc:sldMkLst>
          <pc:docMk/>
          <pc:sldMk cId="3154786854" sldId="293"/>
        </pc:sldMkLst>
        <pc:spChg chg="mod">
          <ac:chgData name="Dennis Carrino/LGEAI TS East" userId="c636285e-88e7-4cde-993e-d97cbe5056da" providerId="ADAL" clId="{E699F6B7-37EA-4E8B-903B-249F615C15DF}" dt="2024-12-03T20:33:06.690" v="430" actId="20577"/>
          <ac:spMkLst>
            <pc:docMk/>
            <pc:sldMk cId="3154786854" sldId="293"/>
            <ac:spMk id="4" creationId="{AF997F93-5F87-7375-02CD-90AEE62C7DA2}"/>
          </ac:spMkLst>
        </pc:spChg>
      </pc:sldChg>
      <pc:sldChg chg="delSp modSp mod">
        <pc:chgData name="Dennis Carrino/LGEAI TS East" userId="c636285e-88e7-4cde-993e-d97cbe5056da" providerId="ADAL" clId="{E699F6B7-37EA-4E8B-903B-249F615C15DF}" dt="2024-12-03T21:02:25.627" v="509" actId="1076"/>
        <pc:sldMkLst>
          <pc:docMk/>
          <pc:sldMk cId="3218689997" sldId="294"/>
        </pc:sldMkLst>
        <pc:spChg chg="mod">
          <ac:chgData name="Dennis Carrino/LGEAI TS East" userId="c636285e-88e7-4cde-993e-d97cbe5056da" providerId="ADAL" clId="{E699F6B7-37EA-4E8B-903B-249F615C15DF}" dt="2024-12-03T21:02:25.627" v="509" actId="1076"/>
          <ac:spMkLst>
            <pc:docMk/>
            <pc:sldMk cId="3218689997" sldId="294"/>
            <ac:spMk id="4" creationId="{26E8C70C-38E5-7056-66E9-DFDABD4E8032}"/>
          </ac:spMkLst>
        </pc:spChg>
      </pc:sldChg>
      <pc:sldChg chg="modSp mod">
        <pc:chgData name="Dennis Carrino/LGEAI TS East" userId="c636285e-88e7-4cde-993e-d97cbe5056da" providerId="ADAL" clId="{E699F6B7-37EA-4E8B-903B-249F615C15DF}" dt="2024-12-04T16:59:40.392" v="817" actId="1037"/>
        <pc:sldMkLst>
          <pc:docMk/>
          <pc:sldMk cId="3485924984" sldId="295"/>
        </pc:sldMkLst>
        <pc:spChg chg="mod">
          <ac:chgData name="Dennis Carrino/LGEAI TS East" userId="c636285e-88e7-4cde-993e-d97cbe5056da" providerId="ADAL" clId="{E699F6B7-37EA-4E8B-903B-249F615C15DF}" dt="2024-12-04T16:59:40.392" v="817" actId="1037"/>
          <ac:spMkLst>
            <pc:docMk/>
            <pc:sldMk cId="3485924984" sldId="295"/>
            <ac:spMk id="3" creationId="{321B1AB2-9778-7E17-9089-33D5CFA03A4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43238" cy="466725"/>
          </a:xfrm>
          <a:prstGeom prst="rect">
            <a:avLst/>
          </a:prstGeom>
        </p:spPr>
        <p:txBody>
          <a:bodyPr vert="horz" lIns="91431" tIns="45715" rIns="91431" bIns="45715" rtlCol="0"/>
          <a:lstStyle>
            <a:lvl1pPr algn="l">
              <a:defRPr sz="1200"/>
            </a:lvl1pPr>
          </a:lstStyle>
          <a:p>
            <a:endParaRPr lang="en-US"/>
          </a:p>
        </p:txBody>
      </p:sp>
      <p:sp>
        <p:nvSpPr>
          <p:cNvPr id="3" name="Date Placeholder 2"/>
          <p:cNvSpPr>
            <a:spLocks noGrp="1"/>
          </p:cNvSpPr>
          <p:nvPr>
            <p:ph type="dt" idx="1"/>
          </p:nvPr>
        </p:nvSpPr>
        <p:spPr>
          <a:xfrm>
            <a:off x="3978276" y="1"/>
            <a:ext cx="3043238" cy="466725"/>
          </a:xfrm>
          <a:prstGeom prst="rect">
            <a:avLst/>
          </a:prstGeom>
        </p:spPr>
        <p:txBody>
          <a:bodyPr vert="horz" lIns="91431" tIns="45715" rIns="91431" bIns="45715" rtlCol="0"/>
          <a:lstStyle>
            <a:lvl1pPr algn="r">
              <a:defRPr sz="1200"/>
            </a:lvl1pPr>
          </a:lstStyle>
          <a:p>
            <a:fld id="{4AB6FA80-7048-4B76-BA09-823567AC6D4E}" type="datetimeFigureOut">
              <a:rPr lang="en-US" smtClean="0"/>
              <a:t>2/26/2025</a:t>
            </a:fld>
            <a:endParaRPr lang="en-US"/>
          </a:p>
        </p:txBody>
      </p:sp>
      <p:sp>
        <p:nvSpPr>
          <p:cNvPr id="4" name="Slide Image Placeholder 3"/>
          <p:cNvSpPr>
            <a:spLocks noGrp="1" noRot="1" noChangeAspect="1"/>
          </p:cNvSpPr>
          <p:nvPr>
            <p:ph type="sldImg" idx="2"/>
          </p:nvPr>
        </p:nvSpPr>
        <p:spPr>
          <a:xfrm>
            <a:off x="1477963" y="1163638"/>
            <a:ext cx="4067175" cy="3141662"/>
          </a:xfrm>
          <a:prstGeom prst="rect">
            <a:avLst/>
          </a:prstGeom>
          <a:noFill/>
          <a:ln w="12700">
            <a:solidFill>
              <a:prstClr val="black"/>
            </a:solidFill>
          </a:ln>
        </p:spPr>
        <p:txBody>
          <a:bodyPr vert="horz" lIns="91431" tIns="45715" rIns="91431" bIns="45715"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31" tIns="45715" rIns="91431" bIns="457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375"/>
            <a:ext cx="3043238" cy="466725"/>
          </a:xfrm>
          <a:prstGeom prst="rect">
            <a:avLst/>
          </a:prstGeom>
        </p:spPr>
        <p:txBody>
          <a:bodyPr vert="horz" lIns="91431" tIns="45715" rIns="91431" bIns="45715" rtlCol="0" anchor="b"/>
          <a:lstStyle>
            <a:lvl1pPr algn="l">
              <a:defRPr sz="1200"/>
            </a:lvl1pPr>
          </a:lstStyle>
          <a:p>
            <a:endParaRPr lang="en-US"/>
          </a:p>
        </p:txBody>
      </p:sp>
      <p:sp>
        <p:nvSpPr>
          <p:cNvPr id="7" name="Slide Number Placeholder 6"/>
          <p:cNvSpPr>
            <a:spLocks noGrp="1"/>
          </p:cNvSpPr>
          <p:nvPr>
            <p:ph type="sldNum" sz="quarter" idx="5"/>
          </p:nvPr>
        </p:nvSpPr>
        <p:spPr>
          <a:xfrm>
            <a:off x="3978276" y="8842375"/>
            <a:ext cx="3043238" cy="466725"/>
          </a:xfrm>
          <a:prstGeom prst="rect">
            <a:avLst/>
          </a:prstGeom>
        </p:spPr>
        <p:txBody>
          <a:bodyPr vert="horz" lIns="91431" tIns="45715" rIns="91431" bIns="45715" rtlCol="0" anchor="b"/>
          <a:lstStyle>
            <a:lvl1pPr algn="r">
              <a:defRPr sz="1200"/>
            </a:lvl1pPr>
          </a:lstStyle>
          <a:p>
            <a:fld id="{E167A801-7A0A-4B94-A3FB-37CC071907C1}" type="slidenum">
              <a:rPr lang="en-US" smtClean="0"/>
              <a:t>‹#›</a:t>
            </a:fld>
            <a:endParaRPr lang="en-US"/>
          </a:p>
        </p:txBody>
      </p:sp>
    </p:spTree>
    <p:extLst>
      <p:ext uri="{BB962C8B-B14F-4D97-AF65-F5344CB8AC3E}">
        <p14:creationId xmlns:p14="http://schemas.microsoft.com/office/powerpoint/2010/main" val="864992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a:t>Click to edit Master title style</a:t>
            </a:r>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p>
        </p:txBody>
      </p:sp>
      <p:sp>
        <p:nvSpPr>
          <p:cNvPr id="4" name="Date Placeholder 3"/>
          <p:cNvSpPr>
            <a:spLocks noGrp="1"/>
          </p:cNvSpPr>
          <p:nvPr>
            <p:ph type="dt" sz="half" idx="10"/>
          </p:nvPr>
        </p:nvSpPr>
        <p:spPr/>
        <p:txBody>
          <a:bodyPr/>
          <a:lstStyle/>
          <a:p>
            <a:fld id="{AF98A6C0-B713-4F64-B64C-E736F91C8022}"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D5A3D-3383-4835-B11B-44D2CFE6476C}" type="slidenum">
              <a:rPr lang="en-US" smtClean="0"/>
              <a:t>‹#›</a:t>
            </a:fld>
            <a:endParaRPr lang="en-US"/>
          </a:p>
        </p:txBody>
      </p:sp>
    </p:spTree>
    <p:extLst>
      <p:ext uri="{BB962C8B-B14F-4D97-AF65-F5344CB8AC3E}">
        <p14:creationId xmlns:p14="http://schemas.microsoft.com/office/powerpoint/2010/main" val="3826838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98A6C0-B713-4F64-B64C-E736F91C8022}"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D5A3D-3383-4835-B11B-44D2CFE6476C}" type="slidenum">
              <a:rPr lang="en-US" smtClean="0"/>
              <a:t>‹#›</a:t>
            </a:fld>
            <a:endParaRPr lang="en-US"/>
          </a:p>
        </p:txBody>
      </p:sp>
    </p:spTree>
    <p:extLst>
      <p:ext uri="{BB962C8B-B14F-4D97-AF65-F5344CB8AC3E}">
        <p14:creationId xmlns:p14="http://schemas.microsoft.com/office/powerpoint/2010/main" val="874468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lstStyle>
            <a:lvl1pPr>
              <a:defRPr sz="6600"/>
            </a:lvl1pPr>
          </a:lstStyle>
          <a:p>
            <a:r>
              <a:rPr lang="en-US"/>
              <a:t>Click to edit Master title style</a:t>
            </a:r>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98A6C0-B713-4F64-B64C-E736F91C8022}"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D5A3D-3383-4835-B11B-44D2CFE6476C}" type="slidenum">
              <a:rPr lang="en-US" smtClean="0"/>
              <a:t>‹#›</a:t>
            </a:fld>
            <a:endParaRPr lang="en-US"/>
          </a:p>
        </p:txBody>
      </p:sp>
    </p:spTree>
    <p:extLst>
      <p:ext uri="{BB962C8B-B14F-4D97-AF65-F5344CB8AC3E}">
        <p14:creationId xmlns:p14="http://schemas.microsoft.com/office/powerpoint/2010/main" val="2023827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F98A6C0-B713-4F64-B64C-E736F91C8022}"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AD5A3D-3383-4835-B11B-44D2CFE6476C}" type="slidenum">
              <a:rPr lang="en-US" smtClean="0"/>
              <a:t>‹#›</a:t>
            </a:fld>
            <a:endParaRPr lang="en-US"/>
          </a:p>
        </p:txBody>
      </p:sp>
    </p:spTree>
    <p:extLst>
      <p:ext uri="{BB962C8B-B14F-4D97-AF65-F5344CB8AC3E}">
        <p14:creationId xmlns:p14="http://schemas.microsoft.com/office/powerpoint/2010/main" val="293024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p>
            <a:r>
              <a:rPr lang="en-US"/>
              <a:t>Click to edit Master title style</a:t>
            </a:r>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092066"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F98A6C0-B713-4F64-B64C-E736F91C8022}" type="datetimeFigureOut">
              <a:rPr lang="en-US" smtClean="0"/>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AD5A3D-3383-4835-B11B-44D2CFE6476C}" type="slidenum">
              <a:rPr lang="en-US" smtClean="0"/>
              <a:t>‹#›</a:t>
            </a:fld>
            <a:endParaRPr lang="en-US"/>
          </a:p>
        </p:txBody>
      </p:sp>
    </p:spTree>
    <p:extLst>
      <p:ext uri="{BB962C8B-B14F-4D97-AF65-F5344CB8AC3E}">
        <p14:creationId xmlns:p14="http://schemas.microsoft.com/office/powerpoint/2010/main" val="1730331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98A6C0-B713-4F64-B64C-E736F91C8022}" type="datetimeFigureOut">
              <a:rPr lang="en-US" smtClean="0"/>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AD5A3D-3383-4835-B11B-44D2CFE6476C}" type="slidenum">
              <a:rPr lang="en-US" smtClean="0"/>
              <a:t>‹#›</a:t>
            </a:fld>
            <a:endParaRPr lang="en-US"/>
          </a:p>
        </p:txBody>
      </p:sp>
    </p:spTree>
    <p:extLst>
      <p:ext uri="{BB962C8B-B14F-4D97-AF65-F5344CB8AC3E}">
        <p14:creationId xmlns:p14="http://schemas.microsoft.com/office/powerpoint/2010/main" val="1356130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98A6C0-B713-4F64-B64C-E736F91C8022}" type="datetimeFigureOut">
              <a:rPr lang="en-US" smtClean="0"/>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AD5A3D-3383-4835-B11B-44D2CFE6476C}" type="slidenum">
              <a:rPr lang="en-US" smtClean="0"/>
              <a:t>‹#›</a:t>
            </a:fld>
            <a:endParaRPr lang="en-US"/>
          </a:p>
        </p:txBody>
      </p:sp>
    </p:spTree>
    <p:extLst>
      <p:ext uri="{BB962C8B-B14F-4D97-AF65-F5344CB8AC3E}">
        <p14:creationId xmlns:p14="http://schemas.microsoft.com/office/powerpoint/2010/main" val="4276869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p>
        </p:txBody>
      </p:sp>
      <p:sp>
        <p:nvSpPr>
          <p:cNvPr id="3" name="Content Placeholder 2"/>
          <p:cNvSpPr>
            <a:spLocks noGrp="1"/>
          </p:cNvSpPr>
          <p:nvPr>
            <p:ph idx="1"/>
          </p:nvPr>
        </p:nvSpPr>
        <p:spPr>
          <a:xfrm>
            <a:off x="4276130" y="1119083"/>
            <a:ext cx="5092065" cy="5523442"/>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AF98A6C0-B713-4F64-B64C-E736F91C8022}"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AD5A3D-3383-4835-B11B-44D2CFE6476C}" type="slidenum">
              <a:rPr lang="en-US" smtClean="0"/>
              <a:t>‹#›</a:t>
            </a:fld>
            <a:endParaRPr lang="en-US"/>
          </a:p>
        </p:txBody>
      </p:sp>
    </p:spTree>
    <p:extLst>
      <p:ext uri="{BB962C8B-B14F-4D97-AF65-F5344CB8AC3E}">
        <p14:creationId xmlns:p14="http://schemas.microsoft.com/office/powerpoint/2010/main" val="223576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AF98A6C0-B713-4F64-B64C-E736F91C8022}"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AD5A3D-3383-4835-B11B-44D2CFE6476C}" type="slidenum">
              <a:rPr lang="en-US" smtClean="0"/>
              <a:t>‹#›</a:t>
            </a:fld>
            <a:endParaRPr lang="en-US"/>
          </a:p>
        </p:txBody>
      </p:sp>
    </p:spTree>
    <p:extLst>
      <p:ext uri="{BB962C8B-B14F-4D97-AF65-F5344CB8AC3E}">
        <p14:creationId xmlns:p14="http://schemas.microsoft.com/office/powerpoint/2010/main" val="546447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98A6C0-B713-4F64-B64C-E736F91C8022}"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D5A3D-3383-4835-B11B-44D2CFE6476C}" type="slidenum">
              <a:rPr lang="en-US" smtClean="0"/>
              <a:t>‹#›</a:t>
            </a:fld>
            <a:endParaRPr lang="en-US"/>
          </a:p>
        </p:txBody>
      </p:sp>
    </p:spTree>
    <p:extLst>
      <p:ext uri="{BB962C8B-B14F-4D97-AF65-F5344CB8AC3E}">
        <p14:creationId xmlns:p14="http://schemas.microsoft.com/office/powerpoint/2010/main" val="1688326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413808"/>
            <a:ext cx="2168843" cy="6586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98A6C0-B713-4F64-B64C-E736F91C8022}"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D5A3D-3383-4835-B11B-44D2CFE6476C}" type="slidenum">
              <a:rPr lang="en-US" smtClean="0"/>
              <a:t>‹#›</a:t>
            </a:fld>
            <a:endParaRPr lang="en-US"/>
          </a:p>
        </p:txBody>
      </p:sp>
    </p:spTree>
    <p:extLst>
      <p:ext uri="{BB962C8B-B14F-4D97-AF65-F5344CB8AC3E}">
        <p14:creationId xmlns:p14="http://schemas.microsoft.com/office/powerpoint/2010/main" val="1822513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AF98A6C0-B713-4F64-B64C-E736F91C8022}" type="datetimeFigureOut">
              <a:rPr lang="en-US" smtClean="0"/>
              <a:t>2/26/2025</a:t>
            </a:fld>
            <a:endParaRPr lang="en-US"/>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51AD5A3D-3383-4835-B11B-44D2CFE6476C}" type="slidenum">
              <a:rPr lang="en-US" smtClean="0"/>
              <a:t>‹#›</a:t>
            </a:fld>
            <a:endParaRPr lang="en-US"/>
          </a:p>
        </p:txBody>
      </p:sp>
    </p:spTree>
    <p:extLst>
      <p:ext uri="{BB962C8B-B14F-4D97-AF65-F5344CB8AC3E}">
        <p14:creationId xmlns:p14="http://schemas.microsoft.com/office/powerpoint/2010/main" val="15918632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png"/><Relationship Id="rId11" Type="http://schemas.microsoft.com/office/2007/relationships/hdphoto" Target="../media/hdphoto6.wdp"/><Relationship Id="rId5" Type="http://schemas.microsoft.com/office/2007/relationships/hdphoto" Target="../media/hdphoto3.wdp"/><Relationship Id="rId10" Type="http://schemas.openxmlformats.org/officeDocument/2006/relationships/image" Target="../media/image8.png"/><Relationship Id="rId4" Type="http://schemas.openxmlformats.org/officeDocument/2006/relationships/image" Target="../media/image5.png"/><Relationship Id="rId9" Type="http://schemas.microsoft.com/office/2007/relationships/hdphoto" Target="../media/hdphoto5.wdp"/></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7.wdp"/><Relationship Id="rId7" Type="http://schemas.microsoft.com/office/2007/relationships/hdphoto" Target="../media/hdphoto9.wdp"/><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8.wdp"/><Relationship Id="rId4" Type="http://schemas.openxmlformats.org/officeDocument/2006/relationships/image" Target="../media/image10.png"/><Relationship Id="rId9" Type="http://schemas.microsoft.com/office/2007/relationships/hdphoto" Target="../media/hdphoto10.wdp"/></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microsoft.com/office/2007/relationships/hdphoto" Target="../media/hdphoto11.wdp"/><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1.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58064D7-6B67-7C2D-5532-E9011B6CFDD3}"/>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683393" y="0"/>
            <a:ext cx="10809170" cy="7772400"/>
          </a:xfrm>
          <a:prstGeom prst="rect">
            <a:avLst/>
          </a:prstGeom>
        </p:spPr>
      </p:pic>
      <p:pic>
        <p:nvPicPr>
          <p:cNvPr id="10" name="Picture 9" descr="A black and white logo&#10;&#10;Description automatically generated">
            <a:extLst>
              <a:ext uri="{FF2B5EF4-FFF2-40B4-BE49-F238E27FC236}">
                <a16:creationId xmlns:a16="http://schemas.microsoft.com/office/drawing/2014/main" id="{D4EC99CE-8F01-C54D-6F3F-88FEE4A099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2079" y="5883504"/>
            <a:ext cx="3474387" cy="1585845"/>
          </a:xfrm>
          <a:prstGeom prst="rect">
            <a:avLst/>
          </a:prstGeom>
        </p:spPr>
      </p:pic>
      <p:sp>
        <p:nvSpPr>
          <p:cNvPr id="11" name="TextBox 10">
            <a:extLst>
              <a:ext uri="{FF2B5EF4-FFF2-40B4-BE49-F238E27FC236}">
                <a16:creationId xmlns:a16="http://schemas.microsoft.com/office/drawing/2014/main" id="{CB8E13C8-A7DA-FBE1-56BB-FE573A91BA34}"/>
              </a:ext>
            </a:extLst>
          </p:cNvPr>
          <p:cNvSpPr txBox="1"/>
          <p:nvPr/>
        </p:nvSpPr>
        <p:spPr>
          <a:xfrm>
            <a:off x="568605" y="2891107"/>
            <a:ext cx="8556859" cy="584775"/>
          </a:xfrm>
          <a:prstGeom prst="rect">
            <a:avLst/>
          </a:prstGeom>
          <a:noFill/>
        </p:spPr>
        <p:txBody>
          <a:bodyPr wrap="square" rtlCol="0">
            <a:spAutoFit/>
          </a:bodyPr>
          <a:lstStyle/>
          <a:p>
            <a:pPr algn="ctr"/>
            <a:r>
              <a:rPr lang="en-US" sz="3200">
                <a:latin typeface="LG EI Text TTF Bold" panose="020B0800000101010101" pitchFamily="34" charset="-127"/>
                <a:ea typeface="LG EI Text TTF Bold" panose="020B0800000101010101" pitchFamily="34" charset="-127"/>
              </a:rPr>
              <a:t>Sealed System Training Handout</a:t>
            </a:r>
          </a:p>
        </p:txBody>
      </p:sp>
      <p:sp>
        <p:nvSpPr>
          <p:cNvPr id="12" name="TextBox 11">
            <a:extLst>
              <a:ext uri="{FF2B5EF4-FFF2-40B4-BE49-F238E27FC236}">
                <a16:creationId xmlns:a16="http://schemas.microsoft.com/office/drawing/2014/main" id="{D318DB17-80B5-1B47-AC6B-E19E47FDBF5A}"/>
              </a:ext>
            </a:extLst>
          </p:cNvPr>
          <p:cNvSpPr txBox="1"/>
          <p:nvPr/>
        </p:nvSpPr>
        <p:spPr>
          <a:xfrm>
            <a:off x="7598522" y="7115406"/>
            <a:ext cx="1915427" cy="353943"/>
          </a:xfrm>
          <a:prstGeom prst="rect">
            <a:avLst/>
          </a:prstGeom>
          <a:noFill/>
        </p:spPr>
        <p:txBody>
          <a:bodyPr wrap="square" rtlCol="0">
            <a:spAutoFit/>
          </a:bodyPr>
          <a:lstStyle/>
          <a:p>
            <a:r>
              <a:rPr lang="en-US" sz="1700">
                <a:latin typeface="+mj-lt"/>
              </a:rPr>
              <a:t>Training Academy</a:t>
            </a:r>
          </a:p>
        </p:txBody>
      </p:sp>
    </p:spTree>
    <p:extLst>
      <p:ext uri="{BB962C8B-B14F-4D97-AF65-F5344CB8AC3E}">
        <p14:creationId xmlns:p14="http://schemas.microsoft.com/office/powerpoint/2010/main" val="2043871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rrow: Down 18">
            <a:extLst>
              <a:ext uri="{FF2B5EF4-FFF2-40B4-BE49-F238E27FC236}">
                <a16:creationId xmlns:a16="http://schemas.microsoft.com/office/drawing/2014/main" id="{CBCCD7A6-793A-A3B9-6304-4299B9117148}"/>
              </a:ext>
            </a:extLst>
          </p:cNvPr>
          <p:cNvSpPr/>
          <p:nvPr/>
        </p:nvSpPr>
        <p:spPr>
          <a:xfrm rot="14877971">
            <a:off x="3007345" y="890499"/>
            <a:ext cx="450579" cy="382239"/>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851C602D-A272-3848-7A64-73196E8F453A}"/>
              </a:ext>
            </a:extLst>
          </p:cNvPr>
          <p:cNvSpPr/>
          <p:nvPr/>
        </p:nvSpPr>
        <p:spPr>
          <a:xfrm rot="17393470">
            <a:off x="3007344" y="1447427"/>
            <a:ext cx="450579" cy="382239"/>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A458BFB4-3370-2318-92A0-CB1E31645787}"/>
              </a:ext>
            </a:extLst>
          </p:cNvPr>
          <p:cNvSpPr/>
          <p:nvPr/>
        </p:nvSpPr>
        <p:spPr>
          <a:xfrm>
            <a:off x="4360450" y="3119455"/>
            <a:ext cx="633247" cy="429244"/>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0E232213-E1DC-7075-570A-4FB7A2AD93E8}"/>
              </a:ext>
            </a:extLst>
          </p:cNvPr>
          <p:cNvSpPr/>
          <p:nvPr/>
        </p:nvSpPr>
        <p:spPr>
          <a:xfrm>
            <a:off x="4437865" y="2138528"/>
            <a:ext cx="582247" cy="418963"/>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C7E61BBB-A706-CCF9-4822-D0DB975C3DF4}"/>
              </a:ext>
            </a:extLst>
          </p:cNvPr>
          <p:cNvSpPr/>
          <p:nvPr/>
        </p:nvSpPr>
        <p:spPr>
          <a:xfrm>
            <a:off x="413883" y="550088"/>
            <a:ext cx="2698957" cy="162353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LG EI Text TTF Regular" panose="020B0500000101010101" pitchFamily="34" charset="-127"/>
                <a:ea typeface="LG EI Text TTF Regular" panose="020B0500000101010101" pitchFamily="34" charset="-127"/>
              </a:rPr>
              <a:t>Verify Complaint</a:t>
            </a:r>
          </a:p>
        </p:txBody>
      </p:sp>
      <p:sp>
        <p:nvSpPr>
          <p:cNvPr id="5" name="Rectangle: Rounded Corners 4">
            <a:extLst>
              <a:ext uri="{FF2B5EF4-FFF2-40B4-BE49-F238E27FC236}">
                <a16:creationId xmlns:a16="http://schemas.microsoft.com/office/drawing/2014/main" id="{8F69E6D3-9506-65CE-EF94-4F1534271187}"/>
              </a:ext>
            </a:extLst>
          </p:cNvPr>
          <p:cNvSpPr/>
          <p:nvPr/>
        </p:nvSpPr>
        <p:spPr>
          <a:xfrm>
            <a:off x="473685" y="3573338"/>
            <a:ext cx="2773088" cy="267532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u="sng">
                <a:solidFill>
                  <a:schemeClr val="tx1"/>
                </a:solidFill>
                <a:latin typeface="LG EI Text TTF Regular" panose="020B0500000101010101" pitchFamily="34" charset="-127"/>
                <a:ea typeface="LG EI Text TTF Regular" panose="020B0500000101010101" pitchFamily="34" charset="-127"/>
              </a:rPr>
              <a:t>Sealed System Related</a:t>
            </a:r>
          </a:p>
          <a:p>
            <a:pPr algn="ctr"/>
            <a:r>
              <a:rPr lang="en-US" sz="2400">
                <a:solidFill>
                  <a:schemeClr val="tx1"/>
                </a:solidFill>
                <a:latin typeface="LG EI Text TTF Regular" panose="020B0500000101010101" pitchFamily="34" charset="-127"/>
                <a:ea typeface="LG EI Text TTF Regular" panose="020B0500000101010101" pitchFamily="34" charset="-127"/>
              </a:rPr>
              <a:t>Inefficient Compressor</a:t>
            </a:r>
          </a:p>
          <a:p>
            <a:pPr algn="ctr"/>
            <a:r>
              <a:rPr lang="en-US" sz="2400">
                <a:solidFill>
                  <a:schemeClr val="tx1"/>
                </a:solidFill>
                <a:latin typeface="LG EI Text TTF Regular" panose="020B0500000101010101" pitchFamily="34" charset="-127"/>
                <a:ea typeface="LG EI Text TTF Regular" panose="020B0500000101010101" pitchFamily="34" charset="-127"/>
              </a:rPr>
              <a:t>Leak</a:t>
            </a:r>
          </a:p>
          <a:p>
            <a:pPr algn="ctr"/>
            <a:r>
              <a:rPr lang="en-US" sz="2400">
                <a:solidFill>
                  <a:schemeClr val="tx1"/>
                </a:solidFill>
                <a:latin typeface="LG EI Text TTF Regular" panose="020B0500000101010101" pitchFamily="34" charset="-127"/>
                <a:ea typeface="LG EI Text TTF Regular" panose="020B0500000101010101" pitchFamily="34" charset="-127"/>
              </a:rPr>
              <a:t>Restriction</a:t>
            </a:r>
          </a:p>
        </p:txBody>
      </p:sp>
      <p:sp>
        <p:nvSpPr>
          <p:cNvPr id="6" name="Rectangle: Rounded Corners 5">
            <a:extLst>
              <a:ext uri="{FF2B5EF4-FFF2-40B4-BE49-F238E27FC236}">
                <a16:creationId xmlns:a16="http://schemas.microsoft.com/office/drawing/2014/main" id="{CB01978C-B203-B68B-8EDA-8EB55A484CC0}"/>
              </a:ext>
            </a:extLst>
          </p:cNvPr>
          <p:cNvSpPr/>
          <p:nvPr/>
        </p:nvSpPr>
        <p:spPr>
          <a:xfrm>
            <a:off x="3261954" y="3570668"/>
            <a:ext cx="2875079" cy="26724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u="sng">
                <a:solidFill>
                  <a:schemeClr val="tx1"/>
                </a:solidFill>
                <a:latin typeface="LG EI Text TTF Regular" panose="020B0500000101010101" pitchFamily="34" charset="-127"/>
                <a:ea typeface="LG EI Text TTF Regular" panose="020B0500000101010101" pitchFamily="34" charset="-127"/>
              </a:rPr>
              <a:t>Mechanical</a:t>
            </a:r>
          </a:p>
          <a:p>
            <a:pPr algn="ctr"/>
            <a:r>
              <a:rPr lang="en-US" sz="2400">
                <a:solidFill>
                  <a:schemeClr val="tx1"/>
                </a:solidFill>
                <a:latin typeface="LG EI Text TTF Regular" panose="020B0500000101010101" pitchFamily="34" charset="-127"/>
                <a:ea typeface="LG EI Text TTF Regular" panose="020B0500000101010101" pitchFamily="34" charset="-127"/>
              </a:rPr>
              <a:t>Failed fan bearing</a:t>
            </a:r>
          </a:p>
          <a:p>
            <a:pPr algn="ctr"/>
            <a:r>
              <a:rPr lang="en-US" sz="2400">
                <a:solidFill>
                  <a:schemeClr val="tx1"/>
                </a:solidFill>
                <a:latin typeface="LG EI Text TTF Regular" panose="020B0500000101010101" pitchFamily="34" charset="-127"/>
                <a:ea typeface="LG EI Text TTF Regular" panose="020B0500000101010101" pitchFamily="34" charset="-127"/>
              </a:rPr>
              <a:t>Failed rails</a:t>
            </a:r>
          </a:p>
          <a:p>
            <a:pPr algn="ctr"/>
            <a:r>
              <a:rPr lang="en-US" sz="2400">
                <a:solidFill>
                  <a:schemeClr val="tx1"/>
                </a:solidFill>
                <a:latin typeface="LG EI Text TTF Regular" panose="020B0500000101010101" pitchFamily="34" charset="-127"/>
                <a:ea typeface="LG EI Text TTF Regular" panose="020B0500000101010101" pitchFamily="34" charset="-127"/>
              </a:rPr>
              <a:t>Failed seals</a:t>
            </a:r>
          </a:p>
          <a:p>
            <a:pPr algn="ctr"/>
            <a:r>
              <a:rPr lang="en-US" sz="2400">
                <a:solidFill>
                  <a:schemeClr val="tx1"/>
                </a:solidFill>
                <a:latin typeface="LG EI Text TTF Regular" panose="020B0500000101010101" pitchFamily="34" charset="-127"/>
                <a:ea typeface="LG EI Text TTF Regular" panose="020B0500000101010101" pitchFamily="34" charset="-127"/>
              </a:rPr>
              <a:t>Stuck damper</a:t>
            </a:r>
          </a:p>
          <a:p>
            <a:pPr algn="ctr"/>
            <a:r>
              <a:rPr lang="en-US" sz="2400">
                <a:solidFill>
                  <a:schemeClr val="tx1"/>
                </a:solidFill>
                <a:latin typeface="LG EI Text TTF Regular" panose="020B0500000101010101" pitchFamily="34" charset="-127"/>
                <a:ea typeface="LG EI Text TTF Regular" panose="020B0500000101010101" pitchFamily="34" charset="-127"/>
              </a:rPr>
              <a:t>Inoperable mullion</a:t>
            </a:r>
          </a:p>
        </p:txBody>
      </p:sp>
      <p:sp>
        <p:nvSpPr>
          <p:cNvPr id="7" name="Rectangle: Rounded Corners 6">
            <a:extLst>
              <a:ext uri="{FF2B5EF4-FFF2-40B4-BE49-F238E27FC236}">
                <a16:creationId xmlns:a16="http://schemas.microsoft.com/office/drawing/2014/main" id="{979E9AF3-BB0A-4983-5550-9FD531459681}"/>
              </a:ext>
            </a:extLst>
          </p:cNvPr>
          <p:cNvSpPr/>
          <p:nvPr/>
        </p:nvSpPr>
        <p:spPr>
          <a:xfrm>
            <a:off x="6156284" y="3570667"/>
            <a:ext cx="2738288" cy="267246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u="sng">
                <a:solidFill>
                  <a:schemeClr val="tx1"/>
                </a:solidFill>
                <a:latin typeface="LG EI Text TTF Regular" panose="020B0500000101010101" pitchFamily="34" charset="-127"/>
                <a:ea typeface="LG EI Text TTF Regular" panose="020B0500000101010101" pitchFamily="34" charset="-127"/>
              </a:rPr>
              <a:t>Electrical</a:t>
            </a:r>
          </a:p>
          <a:p>
            <a:pPr algn="ctr"/>
            <a:r>
              <a:rPr lang="en-US" sz="2400">
                <a:solidFill>
                  <a:schemeClr val="tx1"/>
                </a:solidFill>
                <a:latin typeface="LG EI Text TTF Regular" panose="020B0500000101010101" pitchFamily="34" charset="-127"/>
                <a:ea typeface="LG EI Text TTF Regular" panose="020B0500000101010101" pitchFamily="34" charset="-127"/>
              </a:rPr>
              <a:t>Open fan motor</a:t>
            </a:r>
          </a:p>
          <a:p>
            <a:pPr algn="ctr"/>
            <a:r>
              <a:rPr lang="en-US" sz="2400">
                <a:solidFill>
                  <a:schemeClr val="tx1"/>
                </a:solidFill>
                <a:latin typeface="LG EI Text TTF Regular" panose="020B0500000101010101" pitchFamily="34" charset="-127"/>
                <a:ea typeface="LG EI Text TTF Regular" panose="020B0500000101010101" pitchFamily="34" charset="-127"/>
              </a:rPr>
              <a:t>Failed IPM</a:t>
            </a:r>
          </a:p>
          <a:p>
            <a:pPr algn="ctr"/>
            <a:r>
              <a:rPr lang="en-US" sz="2400">
                <a:solidFill>
                  <a:schemeClr val="tx1"/>
                </a:solidFill>
                <a:latin typeface="LG EI Text TTF Regular" panose="020B0500000101010101" pitchFamily="34" charset="-127"/>
                <a:ea typeface="LG EI Text TTF Regular" panose="020B0500000101010101" pitchFamily="34" charset="-127"/>
              </a:rPr>
              <a:t>Failed PCB</a:t>
            </a:r>
          </a:p>
          <a:p>
            <a:pPr algn="ctr"/>
            <a:r>
              <a:rPr lang="en-US" sz="2400">
                <a:solidFill>
                  <a:schemeClr val="tx1"/>
                </a:solidFill>
                <a:latin typeface="LG EI Text TTF Regular" panose="020B0500000101010101" pitchFamily="34" charset="-127"/>
                <a:ea typeface="LG EI Text TTF Regular" panose="020B0500000101010101" pitchFamily="34" charset="-127"/>
              </a:rPr>
              <a:t>Sensor Failure</a:t>
            </a:r>
          </a:p>
          <a:p>
            <a:pPr algn="ctr"/>
            <a:r>
              <a:rPr lang="en-US" sz="2400">
                <a:solidFill>
                  <a:schemeClr val="tx1"/>
                </a:solidFill>
                <a:latin typeface="LG EI Text TTF Regular" panose="020B0500000101010101" pitchFamily="34" charset="-127"/>
                <a:ea typeface="LG EI Text TTF Regular" panose="020B0500000101010101" pitchFamily="34" charset="-127"/>
              </a:rPr>
              <a:t>Defrost Failure</a:t>
            </a:r>
          </a:p>
        </p:txBody>
      </p:sp>
      <p:sp>
        <p:nvSpPr>
          <p:cNvPr id="9" name="Arrow: Down 8">
            <a:extLst>
              <a:ext uri="{FF2B5EF4-FFF2-40B4-BE49-F238E27FC236}">
                <a16:creationId xmlns:a16="http://schemas.microsoft.com/office/drawing/2014/main" id="{893B1292-6045-4A69-2400-128A202EEBB8}"/>
              </a:ext>
            </a:extLst>
          </p:cNvPr>
          <p:cNvSpPr/>
          <p:nvPr/>
        </p:nvSpPr>
        <p:spPr>
          <a:xfrm>
            <a:off x="1516472" y="3122219"/>
            <a:ext cx="633247" cy="429244"/>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60B0F085-950A-1FEE-5C78-D9F069E39C26}"/>
              </a:ext>
            </a:extLst>
          </p:cNvPr>
          <p:cNvSpPr/>
          <p:nvPr/>
        </p:nvSpPr>
        <p:spPr>
          <a:xfrm>
            <a:off x="7184764" y="3119455"/>
            <a:ext cx="633247" cy="429244"/>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C289D4D2-1889-1202-4B8A-F54A43F846E9}"/>
              </a:ext>
            </a:extLst>
          </p:cNvPr>
          <p:cNvSpPr/>
          <p:nvPr/>
        </p:nvSpPr>
        <p:spPr>
          <a:xfrm>
            <a:off x="933651" y="2565316"/>
            <a:ext cx="7344075" cy="55326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LG EI Text TTF Regular" panose="020B0500000101010101" pitchFamily="34" charset="-127"/>
                <a:ea typeface="LG EI Text TTF Regular" panose="020B0500000101010101" pitchFamily="34" charset="-127"/>
              </a:rPr>
              <a:t>Establish Repair Direction.</a:t>
            </a:r>
          </a:p>
        </p:txBody>
      </p:sp>
      <p:sp>
        <p:nvSpPr>
          <p:cNvPr id="12" name="Rectangle: Rounded Corners 11">
            <a:extLst>
              <a:ext uri="{FF2B5EF4-FFF2-40B4-BE49-F238E27FC236}">
                <a16:creationId xmlns:a16="http://schemas.microsoft.com/office/drawing/2014/main" id="{DE7914FE-41D2-BF65-9EFC-FC366C75AA91}"/>
              </a:ext>
            </a:extLst>
          </p:cNvPr>
          <p:cNvSpPr/>
          <p:nvPr/>
        </p:nvSpPr>
        <p:spPr>
          <a:xfrm>
            <a:off x="464560" y="6697913"/>
            <a:ext cx="9266582" cy="46564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LG EI Text TTF Regular" panose="020B0500000101010101" pitchFamily="34" charset="-127"/>
                <a:ea typeface="LG EI Text TTF Regular" panose="020B0500000101010101" pitchFamily="34" charset="-127"/>
              </a:rPr>
              <a:t>Successful Repair </a:t>
            </a:r>
          </a:p>
        </p:txBody>
      </p:sp>
      <p:sp>
        <p:nvSpPr>
          <p:cNvPr id="13" name="Arrow: Down 12">
            <a:extLst>
              <a:ext uri="{FF2B5EF4-FFF2-40B4-BE49-F238E27FC236}">
                <a16:creationId xmlns:a16="http://schemas.microsoft.com/office/drawing/2014/main" id="{07004199-1336-F53E-24B0-67A9AE32E7BC}"/>
              </a:ext>
            </a:extLst>
          </p:cNvPr>
          <p:cNvSpPr/>
          <p:nvPr/>
        </p:nvSpPr>
        <p:spPr>
          <a:xfrm>
            <a:off x="4357990" y="6250955"/>
            <a:ext cx="633247" cy="429244"/>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209C6C88-E7D2-4933-5468-2078C6317BDB}"/>
              </a:ext>
            </a:extLst>
          </p:cNvPr>
          <p:cNvSpPr/>
          <p:nvPr/>
        </p:nvSpPr>
        <p:spPr>
          <a:xfrm>
            <a:off x="1474684" y="6244094"/>
            <a:ext cx="633247" cy="429244"/>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516C05C4-AA41-FAE6-39DE-45EDE64B014B}"/>
              </a:ext>
            </a:extLst>
          </p:cNvPr>
          <p:cNvSpPr/>
          <p:nvPr/>
        </p:nvSpPr>
        <p:spPr>
          <a:xfrm>
            <a:off x="7192136" y="6250955"/>
            <a:ext cx="633247" cy="429244"/>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415D54E7-4104-7B12-0E29-33C3A4773CCA}"/>
              </a:ext>
            </a:extLst>
          </p:cNvPr>
          <p:cNvSpPr/>
          <p:nvPr/>
        </p:nvSpPr>
        <p:spPr>
          <a:xfrm>
            <a:off x="3424990" y="562814"/>
            <a:ext cx="2824089" cy="74931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a:solidFill>
                  <a:schemeClr val="tx1"/>
                </a:solidFill>
                <a:latin typeface="LG EI Text TTF Regular" panose="020B0500000101010101" pitchFamily="34" charset="-127"/>
                <a:ea typeface="LG EI Text TTF Regular" panose="020B0500000101010101" pitchFamily="34" charset="-127"/>
              </a:rPr>
              <a:t>Customer or</a:t>
            </a:r>
          </a:p>
          <a:p>
            <a:pPr algn="ctr"/>
            <a:r>
              <a:rPr lang="en-US" sz="2200">
                <a:solidFill>
                  <a:schemeClr val="tx1"/>
                </a:solidFill>
                <a:latin typeface="LG EI Text TTF Regular" panose="020B0500000101010101" pitchFamily="34" charset="-127"/>
                <a:ea typeface="LG EI Text TTF Regular" panose="020B0500000101010101" pitchFamily="34" charset="-127"/>
              </a:rPr>
              <a:t>Environmental Issue </a:t>
            </a:r>
          </a:p>
        </p:txBody>
      </p:sp>
      <p:sp>
        <p:nvSpPr>
          <p:cNvPr id="16" name="Rectangle: Rounded Corners 15">
            <a:extLst>
              <a:ext uri="{FF2B5EF4-FFF2-40B4-BE49-F238E27FC236}">
                <a16:creationId xmlns:a16="http://schemas.microsoft.com/office/drawing/2014/main" id="{18F17D87-52A1-74CB-E8B4-53DAD2BEEFC2}"/>
              </a:ext>
            </a:extLst>
          </p:cNvPr>
          <p:cNvSpPr/>
          <p:nvPr/>
        </p:nvSpPr>
        <p:spPr>
          <a:xfrm>
            <a:off x="3424990" y="1385883"/>
            <a:ext cx="2816725" cy="74931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LG EI Text TTF Regular" panose="020B0500000101010101" pitchFamily="34" charset="-127"/>
                <a:ea typeface="LG EI Text TTF Regular" panose="020B0500000101010101" pitchFamily="34" charset="-127"/>
              </a:rPr>
              <a:t>Appliance Issue</a:t>
            </a:r>
          </a:p>
        </p:txBody>
      </p:sp>
      <p:sp>
        <p:nvSpPr>
          <p:cNvPr id="17" name="Rectangle: Rounded Corners 16">
            <a:extLst>
              <a:ext uri="{FF2B5EF4-FFF2-40B4-BE49-F238E27FC236}">
                <a16:creationId xmlns:a16="http://schemas.microsoft.com/office/drawing/2014/main" id="{791A952B-732A-9A85-599D-ADB617A4B0BE}"/>
              </a:ext>
            </a:extLst>
          </p:cNvPr>
          <p:cNvSpPr/>
          <p:nvPr/>
        </p:nvSpPr>
        <p:spPr>
          <a:xfrm>
            <a:off x="6623190" y="562814"/>
            <a:ext cx="2590724" cy="162353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LG EI Text TTF Regular" panose="020B0500000101010101" pitchFamily="34" charset="-127"/>
                <a:ea typeface="LG EI Text TTF Regular" panose="020B0500000101010101" pitchFamily="34" charset="-127"/>
              </a:rPr>
              <a:t>Demonstrate to the customer proper operation / usage.</a:t>
            </a:r>
          </a:p>
        </p:txBody>
      </p:sp>
      <p:sp>
        <p:nvSpPr>
          <p:cNvPr id="18" name="Arrow: Down 17">
            <a:extLst>
              <a:ext uri="{FF2B5EF4-FFF2-40B4-BE49-F238E27FC236}">
                <a16:creationId xmlns:a16="http://schemas.microsoft.com/office/drawing/2014/main" id="{28736914-4873-7193-4CC0-4BAA6A7C6F53}"/>
              </a:ext>
            </a:extLst>
          </p:cNvPr>
          <p:cNvSpPr/>
          <p:nvPr/>
        </p:nvSpPr>
        <p:spPr>
          <a:xfrm rot="16200000">
            <a:off x="6214910" y="784935"/>
            <a:ext cx="450579" cy="382239"/>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Bent-Up 20">
            <a:extLst>
              <a:ext uri="{FF2B5EF4-FFF2-40B4-BE49-F238E27FC236}">
                <a16:creationId xmlns:a16="http://schemas.microsoft.com/office/drawing/2014/main" id="{360FA81C-2878-F1CB-887C-BE7427DD13AD}"/>
              </a:ext>
            </a:extLst>
          </p:cNvPr>
          <p:cNvSpPr/>
          <p:nvPr/>
        </p:nvSpPr>
        <p:spPr>
          <a:xfrm flipV="1">
            <a:off x="9213056" y="1294328"/>
            <a:ext cx="508461" cy="5385870"/>
          </a:xfrm>
          <a:prstGeom prst="bentUpArrow">
            <a:avLst>
              <a:gd name="adj1" fmla="val 45033"/>
              <a:gd name="adj2" fmla="val 44123"/>
              <a:gd name="adj3" fmla="val 4203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3500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10BAF-2F4A-F16C-66AD-3D19F9A2613E}"/>
              </a:ext>
            </a:extLst>
          </p:cNvPr>
          <p:cNvSpPr txBox="1"/>
          <p:nvPr/>
        </p:nvSpPr>
        <p:spPr>
          <a:xfrm>
            <a:off x="134755" y="77001"/>
            <a:ext cx="9808142" cy="7325082"/>
          </a:xfrm>
          <a:prstGeom prst="rect">
            <a:avLst/>
          </a:prstGeom>
          <a:noFill/>
        </p:spPr>
        <p:txBody>
          <a:bodyPr wrap="square" rtlCol="0">
            <a:spAutoFit/>
          </a:bodyPr>
          <a:lstStyle/>
          <a:p>
            <a:pPr algn="ctr"/>
            <a:r>
              <a:rPr lang="en-US" sz="2400">
                <a:latin typeface="LG EI Text TTF Regular" panose="020B0500000101010101" pitchFamily="34" charset="-127"/>
                <a:ea typeface="LG EI Text TTF Regular" panose="020B0500000101010101" pitchFamily="34" charset="-127"/>
              </a:rPr>
              <a:t>Process Changes and Improvements</a:t>
            </a:r>
          </a:p>
          <a:p>
            <a:r>
              <a:rPr lang="en-US">
                <a:latin typeface="LG EI Text TTF Regular" panose="020B0500000101010101" pitchFamily="34" charset="-127"/>
                <a:ea typeface="LG EI Text TTF Regular" panose="020B0500000101010101" pitchFamily="34" charset="-127"/>
              </a:rPr>
              <a:t>Added:</a:t>
            </a:r>
          </a:p>
          <a:p>
            <a:pPr marL="285750" indent="-285750">
              <a:buFont typeface="Wingdings" panose="05000000000000000000" pitchFamily="2" charset="2"/>
              <a:buChar char="Ø"/>
            </a:pPr>
            <a:r>
              <a:rPr lang="en-US">
                <a:latin typeface="LG EI Text TTF Regular" panose="020B0500000101010101" pitchFamily="34" charset="-127"/>
                <a:ea typeface="LG EI Text TTF Regular" panose="020B0500000101010101" pitchFamily="34" charset="-127"/>
              </a:rPr>
              <a:t>Verify the 3-way valve is in the home “all” setting, prior to disconnecting the 3-way valve jig, also verify the factory harness has been reinstalled on the 3-way valve</a:t>
            </a:r>
          </a:p>
          <a:p>
            <a:endParaRPr lang="en-US">
              <a:latin typeface="LG EI Text TTF Regular" panose="020B0500000101010101" pitchFamily="34" charset="-127"/>
              <a:ea typeface="LG EI Text TTF Regular" panose="020B0500000101010101" pitchFamily="34" charset="-127"/>
            </a:endParaRPr>
          </a:p>
          <a:p>
            <a:r>
              <a:rPr lang="en-US">
                <a:latin typeface="LG EI Text TTF Regular" panose="020B0500000101010101" pitchFamily="34" charset="-127"/>
                <a:ea typeface="LG EI Text TTF Regular" panose="020B0500000101010101" pitchFamily="34" charset="-127"/>
              </a:rPr>
              <a:t>Changed:</a:t>
            </a:r>
          </a:p>
          <a:p>
            <a:pPr marL="285750" indent="-285750">
              <a:buFont typeface="Wingdings" panose="05000000000000000000" pitchFamily="2" charset="2"/>
              <a:buChar char="Ø"/>
            </a:pPr>
            <a:r>
              <a:rPr lang="en-US">
                <a:latin typeface="LG EI Text TTF Regular" panose="020B0500000101010101" pitchFamily="34" charset="-127"/>
                <a:ea typeface="LG EI Text TTF Regular" panose="020B0500000101010101" pitchFamily="34" charset="-127"/>
              </a:rPr>
              <a:t>Checking for contamination (Previously split the dryer and check)</a:t>
            </a:r>
          </a:p>
          <a:p>
            <a:pPr marL="742950" lvl="1" indent="-285750">
              <a:buFont typeface="Arial" panose="020B0604020202020204" pitchFamily="34" charset="0"/>
              <a:buChar char="•"/>
            </a:pPr>
            <a:r>
              <a:rPr lang="en-US">
                <a:latin typeface="LG EI Text TTF Regular" panose="020B0500000101010101" pitchFamily="34" charset="-127"/>
                <a:ea typeface="LG EI Text TTF Regular" panose="020B0500000101010101" pitchFamily="34" charset="-127"/>
              </a:rPr>
              <a:t>Once the compressor/drier is removed, using a quick connect send nitrogen from the drier end of the Yoder loop through the Yoder and out the condenser end watching for contamination, if contamination is found, flush with RX-11</a:t>
            </a:r>
          </a:p>
          <a:p>
            <a:pPr marL="742950" lvl="1" indent="-285750">
              <a:buFont typeface="Arial" panose="020B0604020202020204" pitchFamily="34" charset="0"/>
              <a:buChar char="•"/>
            </a:pPr>
            <a:endParaRPr lang="en-US" sz="800">
              <a:latin typeface="LG EI Text TTF Regular" panose="020B0500000101010101" pitchFamily="34" charset="-127"/>
              <a:ea typeface="LG EI Text TTF Regular" panose="020B0500000101010101" pitchFamily="34" charset="-127"/>
            </a:endParaRPr>
          </a:p>
          <a:p>
            <a:pPr marL="285750" indent="-285750">
              <a:buFont typeface="Wingdings" panose="05000000000000000000" pitchFamily="2" charset="2"/>
              <a:buChar char="Ø"/>
            </a:pPr>
            <a:r>
              <a:rPr lang="en-US">
                <a:latin typeface="LG EI Text TTF Regular" panose="020B0500000101010101" pitchFamily="34" charset="-127"/>
                <a:ea typeface="LG EI Text TTF Regular" panose="020B0500000101010101" pitchFamily="34" charset="-127"/>
              </a:rPr>
              <a:t>Yoder Loop Testing</a:t>
            </a:r>
          </a:p>
          <a:p>
            <a:pPr marL="742950" lvl="1" indent="-285750">
              <a:buFont typeface="Arial" panose="020B0604020202020204" pitchFamily="34" charset="0"/>
              <a:buChar char="•"/>
            </a:pPr>
            <a:r>
              <a:rPr lang="en-US">
                <a:latin typeface="LG EI Text TTF Regular" panose="020B0500000101010101" pitchFamily="34" charset="-127"/>
                <a:ea typeface="LG EI Text TTF Regular" panose="020B0500000101010101" pitchFamily="34" charset="-127"/>
              </a:rPr>
              <a:t>units made before 2020, that have a </a:t>
            </a:r>
            <a:r>
              <a:rPr lang="en-US" u="sng">
                <a:latin typeface="LG EI Text TTF Regular" panose="020B0500000101010101" pitchFamily="34" charset="-127"/>
                <a:ea typeface="LG EI Text TTF Regular" panose="020B0500000101010101" pitchFamily="34" charset="-127"/>
              </a:rPr>
              <a:t>high side leak </a:t>
            </a:r>
            <a:r>
              <a:rPr lang="en-US">
                <a:latin typeface="LG EI Text TTF Regular" panose="020B0500000101010101" pitchFamily="34" charset="-127"/>
                <a:ea typeface="LG EI Text TTF Regular" panose="020B0500000101010101" pitchFamily="34" charset="-127"/>
              </a:rPr>
              <a:t>or an </a:t>
            </a:r>
            <a:r>
              <a:rPr lang="en-US" u="sng">
                <a:latin typeface="LG EI Text TTF Regular" panose="020B0500000101010101" pitchFamily="34" charset="-127"/>
                <a:ea typeface="LG EI Text TTF Regular" panose="020B0500000101010101" pitchFamily="34" charset="-127"/>
              </a:rPr>
              <a:t>inefficient compressor</a:t>
            </a:r>
            <a:r>
              <a:rPr lang="en-US">
                <a:latin typeface="LG EI Text TTF Regular" panose="020B0500000101010101" pitchFamily="34" charset="-127"/>
                <a:ea typeface="LG EI Text TTF Regular" panose="020B0500000101010101" pitchFamily="34" charset="-127"/>
              </a:rPr>
              <a:t>, pressurize the Yoder and check for leaks </a:t>
            </a:r>
          </a:p>
          <a:p>
            <a:pPr marL="742950" lvl="1" indent="-285750">
              <a:buFont typeface="Arial" panose="020B0604020202020204" pitchFamily="34" charset="0"/>
              <a:buChar char="•"/>
            </a:pPr>
            <a:endParaRPr lang="en-US" sz="800">
              <a:latin typeface="LG EI Text TTF Regular" panose="020B0500000101010101" pitchFamily="34" charset="-127"/>
              <a:ea typeface="LG EI Text TTF Regular" panose="020B0500000101010101" pitchFamily="34" charset="-127"/>
            </a:endParaRPr>
          </a:p>
          <a:p>
            <a:pPr marL="285750" indent="-285750">
              <a:buFont typeface="Wingdings" panose="05000000000000000000" pitchFamily="2" charset="2"/>
              <a:buChar char="Ø"/>
            </a:pPr>
            <a:r>
              <a:rPr lang="en-US">
                <a:latin typeface="LG EI Text TTF Regular" panose="020B0500000101010101" pitchFamily="34" charset="-127"/>
                <a:ea typeface="LG EI Text TTF Regular" panose="020B0500000101010101" pitchFamily="34" charset="-127"/>
              </a:rPr>
              <a:t>Flushing</a:t>
            </a:r>
          </a:p>
          <a:p>
            <a:pPr marL="742950" lvl="1" indent="-285750">
              <a:buFont typeface="Arial" panose="020B0604020202020204" pitchFamily="34" charset="0"/>
              <a:buChar char="•"/>
            </a:pPr>
            <a:r>
              <a:rPr lang="en-US">
                <a:latin typeface="LG EI Text TTF Regular" panose="020B0500000101010101" pitchFamily="34" charset="-127"/>
                <a:ea typeface="LG EI Text TTF Regular" panose="020B0500000101010101" pitchFamily="34" charset="-127"/>
              </a:rPr>
              <a:t>If contamination is found, use RX-11 (not refrigerant) according to safety policy to flush the Yoder loop and cap tube if the cap tube can not be cleaned replace it.</a:t>
            </a:r>
          </a:p>
          <a:p>
            <a:pPr marL="742950" lvl="1" indent="-285750">
              <a:buFont typeface="Arial" panose="020B0604020202020204" pitchFamily="34" charset="0"/>
              <a:buChar char="•"/>
            </a:pPr>
            <a:endParaRPr lang="en-US" sz="800">
              <a:latin typeface="LG EI Text TTF Regular" panose="020B0500000101010101" pitchFamily="34" charset="-127"/>
              <a:ea typeface="LG EI Text TTF Regular" panose="020B0500000101010101" pitchFamily="34" charset="-127"/>
            </a:endParaRPr>
          </a:p>
          <a:p>
            <a:pPr marL="285750" indent="-285750">
              <a:buFont typeface="Wingdings" panose="05000000000000000000" pitchFamily="2" charset="2"/>
              <a:buChar char="Ø"/>
            </a:pPr>
            <a:r>
              <a:rPr lang="en-US">
                <a:latin typeface="LG EI Text TTF Regular" panose="020B0500000101010101" pitchFamily="34" charset="-127"/>
                <a:ea typeface="LG EI Text TTF Regular" panose="020B0500000101010101" pitchFamily="34" charset="-127"/>
              </a:rPr>
              <a:t>Vacuum</a:t>
            </a:r>
          </a:p>
          <a:p>
            <a:pPr marL="742950" lvl="1" indent="-285750">
              <a:buFont typeface="Arial" panose="020B0604020202020204" pitchFamily="34" charset="0"/>
              <a:buChar char="•"/>
            </a:pPr>
            <a:r>
              <a:rPr lang="en-US">
                <a:latin typeface="LG EI Text TTF Regular" panose="020B0500000101010101" pitchFamily="34" charset="-127"/>
                <a:ea typeface="LG EI Text TTF Regular" panose="020B0500000101010101" pitchFamily="34" charset="-127"/>
              </a:rPr>
              <a:t>Run your vacuum pump until 500 microns are reached, then allow the pump to run an addition 10 minutes, before charging. </a:t>
            </a:r>
          </a:p>
          <a:p>
            <a:pPr marL="742950" lvl="1" indent="-285750">
              <a:buFont typeface="Arial" panose="020B0604020202020204" pitchFamily="34" charset="0"/>
              <a:buChar char="•"/>
            </a:pPr>
            <a:r>
              <a:rPr lang="en-US">
                <a:latin typeface="LG EI Text TTF Regular" panose="020B0500000101010101" pitchFamily="34" charset="-127"/>
                <a:ea typeface="LG EI Text TTF Regular" panose="020B0500000101010101" pitchFamily="34" charset="-127"/>
              </a:rPr>
              <a:t>If 500 microns can not be reached, determine the cause, and correct the issue.</a:t>
            </a:r>
          </a:p>
          <a:p>
            <a:pPr marL="742950" lvl="1" indent="-285750">
              <a:buFont typeface="Arial" panose="020B0604020202020204" pitchFamily="34" charset="0"/>
              <a:buChar char="•"/>
            </a:pPr>
            <a:endParaRPr lang="en-US" sz="800">
              <a:latin typeface="LG EI Text TTF Regular" panose="020B0500000101010101" pitchFamily="34" charset="-127"/>
              <a:ea typeface="LG EI Text TTF Regular" panose="020B0500000101010101" pitchFamily="34" charset="-127"/>
            </a:endParaRPr>
          </a:p>
          <a:p>
            <a:pPr marL="285750" indent="-285750">
              <a:buFont typeface="Wingdings" panose="05000000000000000000" pitchFamily="2" charset="2"/>
              <a:buChar char="Ø"/>
            </a:pPr>
            <a:r>
              <a:rPr lang="en-US">
                <a:latin typeface="LG EI Text TTF Regular" panose="020B0500000101010101" pitchFamily="34" charset="-127"/>
                <a:ea typeface="LG EI Text TTF Regular" panose="020B0500000101010101" pitchFamily="34" charset="-127"/>
              </a:rPr>
              <a:t>Charging</a:t>
            </a:r>
          </a:p>
          <a:p>
            <a:pPr marL="742950" lvl="1" indent="-285750">
              <a:buFont typeface="Arial" panose="020B0604020202020204" pitchFamily="34" charset="0"/>
              <a:buChar char="•"/>
            </a:pPr>
            <a:r>
              <a:rPr lang="en-US">
                <a:latin typeface="LG EI Text TTF Regular" panose="020B0500000101010101" pitchFamily="34" charset="-127"/>
                <a:ea typeface="LG EI Text TTF Regular" panose="020B0500000101010101" pitchFamily="34" charset="-127"/>
              </a:rPr>
              <a:t>R600a Utilize the single can method, by releasing excessive refrigerant outdoors, to achieve the required charge.</a:t>
            </a:r>
          </a:p>
          <a:p>
            <a:pPr marL="742950" lvl="1" indent="-285750">
              <a:buFont typeface="Arial" panose="020B0604020202020204" pitchFamily="34" charset="0"/>
              <a:buChar char="•"/>
            </a:pPr>
            <a:r>
              <a:rPr lang="en-US">
                <a:latin typeface="LG EI Text TTF Regular" panose="020B0500000101010101" pitchFamily="34" charset="-127"/>
                <a:ea typeface="LG EI Text TTF Regular" panose="020B0500000101010101" pitchFamily="34" charset="-127"/>
              </a:rPr>
              <a:t>R134a Charge on the low side using vapor.</a:t>
            </a:r>
          </a:p>
        </p:txBody>
      </p:sp>
    </p:spTree>
    <p:extLst>
      <p:ext uri="{BB962C8B-B14F-4D97-AF65-F5344CB8AC3E}">
        <p14:creationId xmlns:p14="http://schemas.microsoft.com/office/powerpoint/2010/main" val="2741461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17A3E7C-0FB9-4F13-E2E9-786C9A02D9D0}"/>
              </a:ext>
            </a:extLst>
          </p:cNvPr>
          <p:cNvGraphicFramePr>
            <a:graphicFrameLocks noGrp="1"/>
          </p:cNvGraphicFramePr>
          <p:nvPr>
            <p:extLst>
              <p:ext uri="{D42A27DB-BD31-4B8C-83A1-F6EECF244321}">
                <p14:modId xmlns:p14="http://schemas.microsoft.com/office/powerpoint/2010/main" val="1603331041"/>
              </p:ext>
            </p:extLst>
          </p:nvPr>
        </p:nvGraphicFramePr>
        <p:xfrm>
          <a:off x="81814" y="65941"/>
          <a:ext cx="9976585" cy="7847182"/>
        </p:xfrm>
        <a:graphic>
          <a:graphicData uri="http://schemas.openxmlformats.org/drawingml/2006/table">
            <a:tbl>
              <a:tblPr/>
              <a:tblGrid>
                <a:gridCol w="621110">
                  <a:extLst>
                    <a:ext uri="{9D8B030D-6E8A-4147-A177-3AD203B41FA5}">
                      <a16:colId xmlns:a16="http://schemas.microsoft.com/office/drawing/2014/main" val="2252383514"/>
                    </a:ext>
                  </a:extLst>
                </a:gridCol>
                <a:gridCol w="179540">
                  <a:extLst>
                    <a:ext uri="{9D8B030D-6E8A-4147-A177-3AD203B41FA5}">
                      <a16:colId xmlns:a16="http://schemas.microsoft.com/office/drawing/2014/main" val="1910658633"/>
                    </a:ext>
                  </a:extLst>
                </a:gridCol>
                <a:gridCol w="1261630">
                  <a:extLst>
                    <a:ext uri="{9D8B030D-6E8A-4147-A177-3AD203B41FA5}">
                      <a16:colId xmlns:a16="http://schemas.microsoft.com/office/drawing/2014/main" val="2632439413"/>
                    </a:ext>
                  </a:extLst>
                </a:gridCol>
                <a:gridCol w="2532966">
                  <a:extLst>
                    <a:ext uri="{9D8B030D-6E8A-4147-A177-3AD203B41FA5}">
                      <a16:colId xmlns:a16="http://schemas.microsoft.com/office/drawing/2014/main" val="893930089"/>
                    </a:ext>
                  </a:extLst>
                </a:gridCol>
                <a:gridCol w="2426213">
                  <a:extLst>
                    <a:ext uri="{9D8B030D-6E8A-4147-A177-3AD203B41FA5}">
                      <a16:colId xmlns:a16="http://schemas.microsoft.com/office/drawing/2014/main" val="2782717101"/>
                    </a:ext>
                  </a:extLst>
                </a:gridCol>
                <a:gridCol w="2955126">
                  <a:extLst>
                    <a:ext uri="{9D8B030D-6E8A-4147-A177-3AD203B41FA5}">
                      <a16:colId xmlns:a16="http://schemas.microsoft.com/office/drawing/2014/main" val="2680186462"/>
                    </a:ext>
                  </a:extLst>
                </a:gridCol>
              </a:tblGrid>
              <a:tr h="152114">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Process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Steps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Why</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Details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Example</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72634177"/>
                  </a:ext>
                </a:extLst>
              </a:tr>
              <a:tr h="597009">
                <a:tc rowSpan="17">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Diagnosis</a:t>
                      </a:r>
                      <a:b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Poor Cooling</a:t>
                      </a:r>
                      <a:b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If the unit is not cooling at all, use the next page for "NO COOL"</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1</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Interview customer/Product and home inspection</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Doing this can help diagnose the failure and a better understanding of what happened</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Ask open ended questions and try different ways to approach the customer.</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How long was the refrigerator down for? </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Did you reset the power?</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What attempts did the customer do to correct the failure?</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8484746"/>
                  </a:ext>
                </a:extLst>
              </a:tr>
              <a:tr h="44871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To protect you and LG against false accusations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Point out and take a photo of any visible damage prior to moving the unit</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Sir you are aware your unit has a dent, here in the freezer door and your tiles are cracked? Snap a picture and attach</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6011989"/>
                  </a:ext>
                </a:extLst>
              </a:tr>
              <a:tr h="44871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Verify Model and Serial Number for warranty purposes, attach to the service order.</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Verify you are working on the correct unit and or order, if there is a discrepancy, correct the mistake.</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If you have the incorrect model info you may have ordered the incorrect parts.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767683"/>
                  </a:ext>
                </a:extLst>
              </a:tr>
              <a:tr h="198332">
                <a:tc vMerge="1">
                  <a:txBody>
                    <a:bodyPr/>
                    <a:lstStyle/>
                    <a:p>
                      <a:endParaRPr lang="en-US"/>
                    </a:p>
                  </a:txBody>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2</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Collect temperature data.</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Verify Customer Settings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Verifies complaint.</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Freezer, Refrigerator, Ice maker room and custom drawers.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r>
                        <a:rPr lang="pt-BR" sz="1000" b="0" i="0" u="none" strike="noStrike">
                          <a:solidFill>
                            <a:srgbClr val="000000"/>
                          </a:solidFill>
                          <a:effectLst/>
                          <a:latin typeface="LG EI Text TTF Regular" panose="020B0500000101010101" pitchFamily="34" charset="-127"/>
                          <a:ea typeface="LG EI Text TTF Regular" panose="020B0500000101010101" pitchFamily="34" charset="-127"/>
                        </a:rPr>
                        <a:t>Notes Example FZ - 0, R - 37, IM - 5</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6631711"/>
                  </a:ext>
                </a:extLst>
              </a:tr>
              <a:tr h="30041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Verifies the poor cooling is not caused by incorrect settings.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042474135"/>
                  </a:ext>
                </a:extLst>
              </a:tr>
              <a:tr h="44871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Will be required if contact will TCC is required and should be included in your notes.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641276013"/>
                  </a:ext>
                </a:extLst>
              </a:tr>
              <a:tr h="65470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R600a-  For safety reasons, if warmer than normal temperatures are discovered, check the area, with your combustible leak detector for any combustible refrigerant.</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R600a is heavier than air and can settle down around the lower portion of the  unit.</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Scan the lower area of the compressor room with your combustible leak tester. If refrigerant is detected take safety actions using a fan and open windows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8006839"/>
                  </a:ext>
                </a:extLst>
              </a:tr>
              <a:tr h="330135">
                <a:tc vMerge="1">
                  <a:txBody>
                    <a:bodyPr/>
                    <a:lstStyle/>
                    <a:p>
                      <a:endParaRPr lang="en-US"/>
                    </a:p>
                  </a:txBody>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3</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Check for hidden error codes.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Checks for possible failures that may result in reclaim.</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Press and hold Freezer and Ice Plus and release if all 88s come up, indicating no stored error.</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Intermittent fans fan or sensor errors may clear prior to displaying to the customer.</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5226396"/>
                  </a:ext>
                </a:extLst>
              </a:tr>
              <a:tr h="30041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Checks for possible other causes for poor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Pre-existing errors like IT E may be present but not displayed.</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8808994"/>
                  </a:ext>
                </a:extLst>
              </a:tr>
              <a:tr h="300412">
                <a:tc vMerge="1">
                  <a:txBody>
                    <a:bodyPr/>
                    <a:lstStyle/>
                    <a:p>
                      <a:endParaRPr lang="en-US"/>
                    </a:p>
                  </a:txBody>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4</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Measure and record household supply voltage, compressor voltages and amperage.</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Check for main board blink codes.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Supply voltage - Rule of thumb: with in 5% of rated amount</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Source voltage, compressor voltages and blink codes should be checked at the board.</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118v at wall</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9971002"/>
                  </a:ext>
                </a:extLst>
              </a:tr>
              <a:tr h="44871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Voltages outside normal range indicate issues, could be environmental or sealed system.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350V is a clear indication of a problem</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0265628"/>
                  </a:ext>
                </a:extLst>
              </a:tr>
              <a:tr h="44871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Blink codes indicates the main board detected problem.</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3 blinks indicates open winding in the compressor or a disconnect between the compressor and main board</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6555336"/>
                  </a:ext>
                </a:extLst>
              </a:tr>
              <a:tr h="44871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Will be required if contact will TCC is required and should be included in your notes.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Notes:180v .6amps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602557"/>
                  </a:ext>
                </a:extLst>
              </a:tr>
              <a:tr h="745307">
                <a:tc vMerge="1">
                  <a:txBody>
                    <a:bodyPr/>
                    <a:lstStyle/>
                    <a:p>
                      <a:endParaRPr lang="en-US"/>
                    </a:p>
                  </a:txBody>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5</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Visually inspect evaporators for frost pattern.</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Poor frost patterns indicate sealed system issues.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Incomplete frost pattern or frost that won't make it back to the suction line indicates a problem. Corrosion on copper tubing is an indication of a long-time leaking evaporator.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6" of frost on the inlet/cap tube is a problem</a:t>
                      </a:r>
                    </a:p>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A complete frost pattern may mean the sealed system is ok.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1926787"/>
                  </a:ext>
                </a:extLst>
              </a:tr>
              <a:tr h="54651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A solid frost pattern may indicate the problem is elsewhere, unless the unit went thru a period of unexplained cooling.</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A complete frost pattern may mean the sealed system is ok.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Frost pattern from cabinet to cabinet  indicates a full frost pattern.</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5062686"/>
                  </a:ext>
                </a:extLst>
              </a:tr>
              <a:tr h="34233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Evaporator condition should be included in your notes.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FP=full  FP=poor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Notes example:  Poor Frost Pattern, Good Frost Pattern</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5774079"/>
                  </a:ext>
                </a:extLst>
              </a:tr>
              <a:tr h="546514">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Fresh Food Evaporators Inspection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POE oil creates an acid when exposed to moisture</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indicates leaking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Look for evidence of corrosion, un-even discoloration, UV Dye (if present), areas of rust or pitting especially near the argon weld</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6031705"/>
                  </a:ext>
                </a:extLst>
              </a:tr>
            </a:tbl>
          </a:graphicData>
        </a:graphic>
      </p:graphicFrame>
    </p:spTree>
    <p:extLst>
      <p:ext uri="{BB962C8B-B14F-4D97-AF65-F5344CB8AC3E}">
        <p14:creationId xmlns:p14="http://schemas.microsoft.com/office/powerpoint/2010/main" val="1821054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7EDCC-0D9D-D4F0-C98D-0BEFDE63455D}"/>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E61A483-1BF0-8C22-9E07-D2942E2D52D7}"/>
              </a:ext>
            </a:extLst>
          </p:cNvPr>
          <p:cNvGraphicFramePr>
            <a:graphicFrameLocks noGrp="1"/>
          </p:cNvGraphicFramePr>
          <p:nvPr>
            <p:extLst>
              <p:ext uri="{D42A27DB-BD31-4B8C-83A1-F6EECF244321}">
                <p14:modId xmlns:p14="http://schemas.microsoft.com/office/powerpoint/2010/main" val="1019274331"/>
              </p:ext>
            </p:extLst>
          </p:nvPr>
        </p:nvGraphicFramePr>
        <p:xfrm>
          <a:off x="163630" y="-147204"/>
          <a:ext cx="9894770" cy="7675894"/>
        </p:xfrm>
        <a:graphic>
          <a:graphicData uri="http://schemas.openxmlformats.org/drawingml/2006/table">
            <a:tbl>
              <a:tblPr/>
              <a:tblGrid>
                <a:gridCol w="616016">
                  <a:extLst>
                    <a:ext uri="{9D8B030D-6E8A-4147-A177-3AD203B41FA5}">
                      <a16:colId xmlns:a16="http://schemas.microsoft.com/office/drawing/2014/main" val="2252383514"/>
                    </a:ext>
                  </a:extLst>
                </a:gridCol>
                <a:gridCol w="178068">
                  <a:extLst>
                    <a:ext uri="{9D8B030D-6E8A-4147-A177-3AD203B41FA5}">
                      <a16:colId xmlns:a16="http://schemas.microsoft.com/office/drawing/2014/main" val="1910658633"/>
                    </a:ext>
                  </a:extLst>
                </a:gridCol>
                <a:gridCol w="1251284">
                  <a:extLst>
                    <a:ext uri="{9D8B030D-6E8A-4147-A177-3AD203B41FA5}">
                      <a16:colId xmlns:a16="http://schemas.microsoft.com/office/drawing/2014/main" val="2632439413"/>
                    </a:ext>
                  </a:extLst>
                </a:gridCol>
                <a:gridCol w="2512194">
                  <a:extLst>
                    <a:ext uri="{9D8B030D-6E8A-4147-A177-3AD203B41FA5}">
                      <a16:colId xmlns:a16="http://schemas.microsoft.com/office/drawing/2014/main" val="893930089"/>
                    </a:ext>
                  </a:extLst>
                </a:gridCol>
                <a:gridCol w="2406316">
                  <a:extLst>
                    <a:ext uri="{9D8B030D-6E8A-4147-A177-3AD203B41FA5}">
                      <a16:colId xmlns:a16="http://schemas.microsoft.com/office/drawing/2014/main" val="2782717101"/>
                    </a:ext>
                  </a:extLst>
                </a:gridCol>
                <a:gridCol w="2930892">
                  <a:extLst>
                    <a:ext uri="{9D8B030D-6E8A-4147-A177-3AD203B41FA5}">
                      <a16:colId xmlns:a16="http://schemas.microsoft.com/office/drawing/2014/main" val="2680186462"/>
                    </a:ext>
                  </a:extLst>
                </a:gridCol>
              </a:tblGrid>
              <a:tr h="154291">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Process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Steps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Why</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Details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Example</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72634177"/>
                  </a:ext>
                </a:extLst>
              </a:tr>
              <a:tr h="605555">
                <a:tc rowSpan="17">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No Cool</a:t>
                      </a:r>
                    </a:p>
                    <a:p>
                      <a:pPr algn="ctr" fontAlgn="ctr"/>
                      <a:endParaRPr lang="en-US" sz="1000" b="1" i="0" u="none" strike="noStrike">
                        <a:solidFill>
                          <a:srgbClr val="000000"/>
                        </a:solidFill>
                        <a:effectLst/>
                        <a:latin typeface="LG EI Text TTF Regular" panose="020B0500000101010101" pitchFamily="34" charset="-127"/>
                        <a:ea typeface="LG EI Text TTF Regular" panose="020B0500000101010101" pitchFamily="34" charset="-127"/>
                      </a:endParaRP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1</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Interview customer/Product and home inspection</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Doing this can help diagnose the failure and a better understanding of what happened</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Ask open ended questions and try different ways to approach the customer.</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How long was the refrigerator down for? </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Did you reset the power?</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What attempts did the customer do to correct the failure?</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8484746"/>
                  </a:ext>
                </a:extLst>
              </a:tr>
              <a:tr h="45513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To protect you and LG against false accusations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Point out and take a photo of any visible damage prior to moving the unit</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Sir you are aware your unit has a dent, here in the freezer door and your tiles are cracked? Snap a picture and attach</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6011989"/>
                  </a:ext>
                </a:extLst>
              </a:tr>
              <a:tr h="45513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Verify Model and Serial Number for warranty purposes, attach to the service order.</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Verify you are working on the correct unit and or order, if there is a discrepancy, correct the mistake.</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If you have the incorrect model info you may have ordered the incorrect parts.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767683"/>
                  </a:ext>
                </a:extLst>
              </a:tr>
              <a:tr h="203817">
                <a:tc vMerge="1">
                  <a:txBody>
                    <a:bodyPr/>
                    <a:lstStyle/>
                    <a:p>
                      <a:endParaRPr lang="en-US"/>
                    </a:p>
                  </a:txBody>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2</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Collect temperature data.</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Verify Customer Settings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Verifies complaint.</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r>
                        <a:rPr lang="en-US" sz="1000" b="0" i="0" u="none" strike="noStrike">
                          <a:solidFill>
                            <a:schemeClr val="bg1">
                              <a:lumMod val="85000"/>
                            </a:schemeClr>
                          </a:solidFill>
                          <a:effectLst/>
                          <a:latin typeface="LG EI Text TTF Regular" panose="020B0500000101010101" pitchFamily="34" charset="-127"/>
                          <a:ea typeface="LG EI Text TTF Regular" panose="020B0500000101010101" pitchFamily="34" charset="-127"/>
                        </a:rPr>
                        <a:t>Freezer, Refrigerator, Ice maker room and custom drawers.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r>
                        <a:rPr lang="pt-BR" sz="1000" b="0" i="0" u="none" strike="noStrike">
                          <a:solidFill>
                            <a:schemeClr val="bg1">
                              <a:lumMod val="85000"/>
                            </a:schemeClr>
                          </a:solidFill>
                          <a:effectLst/>
                          <a:latin typeface="LG EI Text TTF Regular" panose="020B0500000101010101" pitchFamily="34" charset="-127"/>
                          <a:ea typeface="LG EI Text TTF Regular" panose="020B0500000101010101" pitchFamily="34" charset="-127"/>
                        </a:rPr>
                        <a:t>Notes Example FZ - 0, R - 37, IM - 5</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6631711"/>
                  </a:ext>
                </a:extLst>
              </a:tr>
              <a:tr h="30471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chemeClr val="bg1">
                              <a:lumMod val="85000"/>
                            </a:schemeClr>
                          </a:solidFill>
                          <a:effectLst/>
                          <a:latin typeface="LG EI Text TTF Regular" panose="020B0500000101010101" pitchFamily="34" charset="-127"/>
                          <a:ea typeface="LG EI Text TTF Regular" panose="020B0500000101010101" pitchFamily="34" charset="-127"/>
                        </a:rPr>
                        <a:t>Verifies the poor cooling is not caused by incorrect settings.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042474135"/>
                  </a:ext>
                </a:extLst>
              </a:tr>
              <a:tr h="3392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chemeClr val="bg1">
                              <a:lumMod val="85000"/>
                            </a:schemeClr>
                          </a:solidFill>
                          <a:effectLst/>
                          <a:latin typeface="LG EI Text TTF Regular" panose="020B0500000101010101" pitchFamily="34" charset="-127"/>
                          <a:ea typeface="LG EI Text TTF Regular" panose="020B0500000101010101" pitchFamily="34" charset="-127"/>
                        </a:rPr>
                        <a:t>Will be required if contact will TCC is required and should be included in your notes.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641276013"/>
                  </a:ext>
                </a:extLst>
              </a:tr>
              <a:tr h="67281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R600a-  For safety reasons, if warmer than normal temperatures are discovered, check the area, with your combustible leak detector for any combustible refrigerant.</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R600a is heavier than air and can settle down around the lower portion of the  unit.</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Scan the lower area of the compressor room with your combustible leak tester. If refrigerant is detected take safety actions using a fan and open windows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8006839"/>
                  </a:ext>
                </a:extLst>
              </a:tr>
              <a:tr h="339266">
                <a:tc vMerge="1">
                  <a:txBody>
                    <a:bodyPr/>
                    <a:lstStyle/>
                    <a:p>
                      <a:endParaRPr lang="en-US"/>
                    </a:p>
                  </a:txBody>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3</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Check for hidden error codes.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Checks for possible failures that may result in reclaim.</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Press and hold Freezer and Ice Plus and release if all 88s come up, indicating no stored error.</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Intermittent fans fan or sensor errors may clear prior to displaying to the customer.</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5226396"/>
                  </a:ext>
                </a:extLst>
              </a:tr>
              <a:tr h="30471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Checks for possible other causes for poor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Pre-existing errors like IT E may be present but not displayed.</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8808994"/>
                  </a:ext>
                </a:extLst>
              </a:tr>
              <a:tr h="304712">
                <a:tc vMerge="1">
                  <a:txBody>
                    <a:bodyPr/>
                    <a:lstStyle/>
                    <a:p>
                      <a:endParaRPr lang="en-US"/>
                    </a:p>
                  </a:txBody>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4</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Measure and record household supply voltage, compressor voltages and amperage.</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Check for main board blink codes.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Supply voltage - Rule of thumb: with in 5% of rated amount</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Source voltage, compressor voltages and blink codes should be checked at the board.</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118v at wall</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9971002"/>
                  </a:ext>
                </a:extLst>
              </a:tr>
              <a:tr h="36040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Voltages outside normal range indicate issues, could be environmental or sealed system.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350V is a clear indication of a problem</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0265628"/>
                  </a:ext>
                </a:extLst>
              </a:tr>
              <a:tr h="45513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Blink codes indicates the main board detected problem.</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3 blinks indicates open winding in the compressor or a disconnect between the compressor and main board</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6555336"/>
                  </a:ext>
                </a:extLst>
              </a:tr>
              <a:tr h="3392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Will be required if contact will TCC is required and should be included in your notes.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Notes:180v .6amps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602557"/>
                  </a:ext>
                </a:extLst>
              </a:tr>
              <a:tr h="727660">
                <a:tc vMerge="1">
                  <a:txBody>
                    <a:bodyPr/>
                    <a:lstStyle/>
                    <a:p>
                      <a:endParaRPr lang="en-US"/>
                    </a:p>
                  </a:txBody>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5</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Visually inspect evaporators for frost pattern.</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chemeClr val="bg1">
                              <a:lumMod val="75000"/>
                            </a:schemeClr>
                          </a:solidFill>
                          <a:effectLst/>
                          <a:latin typeface="LG EI Text TTF Regular" panose="020B0500000101010101" pitchFamily="34" charset="-127"/>
                          <a:ea typeface="LG EI Text TTF Regular" panose="020B0500000101010101" pitchFamily="34" charset="-127"/>
                        </a:rPr>
                        <a:t>Poor frost patterns indicate sealed system issues.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chemeClr val="bg1">
                              <a:lumMod val="75000"/>
                            </a:schemeClr>
                          </a:solidFill>
                          <a:effectLst/>
                          <a:latin typeface="LG EI Text TTF Regular" panose="020B0500000101010101" pitchFamily="34" charset="-127"/>
                          <a:ea typeface="LG EI Text TTF Regular" panose="020B0500000101010101" pitchFamily="34" charset="-127"/>
                        </a:rPr>
                        <a:t>Incomplete frost pattern or frost that won't make it back to the suction line indicates a problem. Corrosion on copper tubing is an indication of a long-time leaking evaporator.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chemeClr val="bg1">
                              <a:lumMod val="75000"/>
                            </a:schemeClr>
                          </a:solidFill>
                          <a:effectLst/>
                          <a:latin typeface="LG EI Text TTF Regular" panose="020B0500000101010101" pitchFamily="34" charset="-127"/>
                          <a:ea typeface="LG EI Text TTF Regular" panose="020B0500000101010101" pitchFamily="34" charset="-127"/>
                        </a:rPr>
                        <a:t>6" of frost on the inlet/cap tube is a problem</a:t>
                      </a:r>
                    </a:p>
                    <a:p>
                      <a:pPr algn="ctr" fontAlgn="ctr"/>
                      <a:r>
                        <a:rPr lang="en-US" sz="1000" b="0" i="0" u="none" strike="noStrike">
                          <a:solidFill>
                            <a:schemeClr val="bg1">
                              <a:lumMod val="75000"/>
                            </a:schemeClr>
                          </a:solidFill>
                          <a:effectLst/>
                          <a:latin typeface="LG EI Text TTF Regular" panose="020B0500000101010101" pitchFamily="34" charset="-127"/>
                          <a:ea typeface="LG EI Text TTF Regular" panose="020B0500000101010101" pitchFamily="34" charset="-127"/>
                        </a:rPr>
                        <a:t>A complete frost pattern may mean the sealed system is ok.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1926787"/>
                  </a:ext>
                </a:extLst>
              </a:tr>
              <a:tr h="56162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chemeClr val="bg1">
                              <a:lumMod val="75000"/>
                            </a:schemeClr>
                          </a:solidFill>
                          <a:effectLst/>
                          <a:latin typeface="LG EI Text TTF Regular" panose="020B0500000101010101" pitchFamily="34" charset="-127"/>
                          <a:ea typeface="LG EI Text TTF Regular" panose="020B0500000101010101" pitchFamily="34" charset="-127"/>
                        </a:rPr>
                        <a:t>A solid frost pattern may indicate the problem is elsewhere, unless the unit went thru a period of unexplained cooling.</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chemeClr val="bg1">
                              <a:lumMod val="75000"/>
                            </a:schemeClr>
                          </a:solidFill>
                          <a:effectLst/>
                          <a:latin typeface="LG EI Text TTF Regular" panose="020B0500000101010101" pitchFamily="34" charset="-127"/>
                          <a:ea typeface="LG EI Text TTF Regular" panose="020B0500000101010101" pitchFamily="34" charset="-127"/>
                        </a:rPr>
                        <a:t>A complete frost pattern may mean the sealed system is ok.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chemeClr val="bg1">
                              <a:lumMod val="75000"/>
                            </a:schemeClr>
                          </a:solidFill>
                          <a:effectLst/>
                          <a:latin typeface="LG EI Text TTF Regular" panose="020B0500000101010101" pitchFamily="34" charset="-127"/>
                          <a:ea typeface="LG EI Text TTF Regular" panose="020B0500000101010101" pitchFamily="34" charset="-127"/>
                        </a:rPr>
                        <a:t>Frost pattern from cabinet to cabinet  indicates a full frost pattern.</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5062686"/>
                  </a:ext>
                </a:extLst>
              </a:tr>
              <a:tr h="35180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Evaporator condition should be included in your notes.</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FP=full  FP=poor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Notes example:  Poor Frost Pattern, Good Frost Pattern</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5774079"/>
                  </a:ext>
                </a:extLst>
              </a:tr>
              <a:tr h="561629">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Fresh Food Evaporators Inspection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POE oil creates an acid when exposed to moisture</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indicates leaking </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Look for evidence of corrosion, un-even discoloration, UV Dye (if present), areas of rust or pitting especially near the argon weld</a:t>
                      </a:r>
                    </a:p>
                  </a:txBody>
                  <a:tcPr marL="3921" marR="3921" marT="3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6031705"/>
                  </a:ext>
                </a:extLst>
              </a:tr>
            </a:tbl>
          </a:graphicData>
        </a:graphic>
      </p:graphicFrame>
    </p:spTree>
    <p:extLst>
      <p:ext uri="{BB962C8B-B14F-4D97-AF65-F5344CB8AC3E}">
        <p14:creationId xmlns:p14="http://schemas.microsoft.com/office/powerpoint/2010/main" val="1905428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70A6F57-8263-F321-5D9B-F7E92561E7A3}"/>
              </a:ext>
            </a:extLst>
          </p:cNvPr>
          <p:cNvGraphicFramePr>
            <a:graphicFrameLocks noGrp="1"/>
          </p:cNvGraphicFramePr>
          <p:nvPr>
            <p:extLst>
              <p:ext uri="{D42A27DB-BD31-4B8C-83A1-F6EECF244321}">
                <p14:modId xmlns:p14="http://schemas.microsoft.com/office/powerpoint/2010/main" val="1657029702"/>
              </p:ext>
            </p:extLst>
          </p:nvPr>
        </p:nvGraphicFramePr>
        <p:xfrm>
          <a:off x="86627" y="202128"/>
          <a:ext cx="9875521" cy="7125980"/>
        </p:xfrm>
        <a:graphic>
          <a:graphicData uri="http://schemas.openxmlformats.org/drawingml/2006/table">
            <a:tbl>
              <a:tblPr/>
              <a:tblGrid>
                <a:gridCol w="808522">
                  <a:extLst>
                    <a:ext uri="{9D8B030D-6E8A-4147-A177-3AD203B41FA5}">
                      <a16:colId xmlns:a16="http://schemas.microsoft.com/office/drawing/2014/main" val="463953620"/>
                    </a:ext>
                  </a:extLst>
                </a:gridCol>
                <a:gridCol w="154005">
                  <a:extLst>
                    <a:ext uri="{9D8B030D-6E8A-4147-A177-3AD203B41FA5}">
                      <a16:colId xmlns:a16="http://schemas.microsoft.com/office/drawing/2014/main" val="1716928880"/>
                    </a:ext>
                  </a:extLst>
                </a:gridCol>
                <a:gridCol w="1780673">
                  <a:extLst>
                    <a:ext uri="{9D8B030D-6E8A-4147-A177-3AD203B41FA5}">
                      <a16:colId xmlns:a16="http://schemas.microsoft.com/office/drawing/2014/main" val="2950802571"/>
                    </a:ext>
                  </a:extLst>
                </a:gridCol>
                <a:gridCol w="2011680">
                  <a:extLst>
                    <a:ext uri="{9D8B030D-6E8A-4147-A177-3AD203B41FA5}">
                      <a16:colId xmlns:a16="http://schemas.microsoft.com/office/drawing/2014/main" val="3922846582"/>
                    </a:ext>
                  </a:extLst>
                </a:gridCol>
                <a:gridCol w="2396691">
                  <a:extLst>
                    <a:ext uri="{9D8B030D-6E8A-4147-A177-3AD203B41FA5}">
                      <a16:colId xmlns:a16="http://schemas.microsoft.com/office/drawing/2014/main" val="241371440"/>
                    </a:ext>
                  </a:extLst>
                </a:gridCol>
                <a:gridCol w="2723950">
                  <a:extLst>
                    <a:ext uri="{9D8B030D-6E8A-4147-A177-3AD203B41FA5}">
                      <a16:colId xmlns:a16="http://schemas.microsoft.com/office/drawing/2014/main" val="784114411"/>
                    </a:ext>
                  </a:extLst>
                </a:gridCol>
              </a:tblGrid>
              <a:tr h="152962">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Process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 </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Steps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Why</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Details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Example</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849058396"/>
                  </a:ext>
                </a:extLst>
              </a:tr>
              <a:tr h="690490">
                <a:tc rowSpan="2">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Tapping and reading the pressures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6</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Tap both sides of the system and evaluate the system. </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Pressures above normal or below normal may give a clear indication of a problem.</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With only one side of the system tapped we cannot properly evaluate a sealed system issue. The high side reading can tell us where the problem is, provided the compressor is good. Both pressures are needed to see how long the unit takes to equalize.</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L-3 H30 EQ 5mins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8769549"/>
                  </a:ext>
                </a:extLst>
              </a:tr>
              <a:tr h="93313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Will be required if contact will TCC is required and should be included in your notes.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002749101"/>
                  </a:ext>
                </a:extLst>
              </a:tr>
              <a:tr h="1188927">
                <a:tc rowSpan="7">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Disassembly</a:t>
                      </a:r>
                      <a:b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br>
                      <a:b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Checking for sealed system contamination</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5">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7</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5">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Recover, and disassemble the sealed system.</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Reminder: Always home the 3way valve to the all position, prior to recovery on dual </a:t>
                      </a:r>
                      <a:r>
                        <a:rPr lang="en-US" sz="1000" b="0" i="0" u="none" strike="noStrike" err="1">
                          <a:solidFill>
                            <a:srgbClr val="000000"/>
                          </a:solidFill>
                          <a:effectLst/>
                          <a:latin typeface="LG EI Text TTF Regular" panose="020B0500000101010101" pitchFamily="34" charset="-127"/>
                          <a:ea typeface="LG EI Text TTF Regular" panose="020B0500000101010101" pitchFamily="34" charset="-127"/>
                        </a:rPr>
                        <a:t>evaps</a:t>
                      </a: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 systems.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Find the leak, if possible, prior to disassembly.</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Pressurize with nitrogen if high side leak is suspected, then bubble check the high side joints looking for a leak prior to disassembly.</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Pressures on both high and low side are lower then normal, remove the refrigerant, add nitrogen, and bubble check, or add refrigerant and inspect for leaks.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4274103"/>
                  </a:ext>
                </a:extLst>
              </a:tr>
              <a:tr h="39631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R134a must be recovered as per EPA requirements.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Recover R134a via recovery process.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Recover using a recovery machine and recovery tank.</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6026202"/>
                  </a:ext>
                </a:extLst>
              </a:tr>
              <a:tr h="39631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R600a should not be released in the home for safety reasons.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Safely remove the refrigerant, and release outdoors.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Recover R600a in a recovery bag and release it outdoors. </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1811543"/>
                  </a:ext>
                </a:extLst>
              </a:tr>
              <a:tr h="1056824">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Gain access to internal tubing to check for leaks and restrictions.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Remove the compressor and drier, be mindful of how the new compressors will be installed and remove accordingly. Plan ahead for Lokring use.</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Cut the suction line from the compressor as close as possible as Lokring will be used to reassemble the unit.</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1476191"/>
                  </a:ext>
                </a:extLst>
              </a:tr>
              <a:tr h="52841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2020 or older units need to have the Yoder loop checked for leaks</a:t>
                      </a:r>
                    </a:p>
                  </a:txBody>
                  <a:tcPr marL="4651" marR="4651" marT="46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L-15, H80 EQ 5min</a:t>
                      </a:r>
                    </a:p>
                  </a:txBody>
                  <a:tcPr marL="4651" marR="4651" marT="46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33384134"/>
                  </a:ext>
                </a:extLst>
              </a:tr>
              <a:tr h="985905">
                <a:tc vMerge="1">
                  <a:txBody>
                    <a:bodyPr/>
                    <a:lstStyle/>
                    <a:p>
                      <a:endParaRPr lang="en-US"/>
                    </a:p>
                  </a:txBody>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8</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Inspecting internal tubing for contamination</a:t>
                      </a:r>
                    </a:p>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Replaced condenser when contamination is found and flush Yoder.</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Check the oil condition.</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Dark oil indicates there is a lot of contamination of the sealed system.</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Tilt the compressor allowing a small amount of oil flow on to a paper towel. Compare the color to the compressor chart.</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5549151"/>
                  </a:ext>
                </a:extLst>
              </a:tr>
              <a:tr h="79261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 Inspections of the system can provide clues as to what the root cause of the failure was.</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Using quick connect and Nitrogen purge Yoder from drier side back to condenser checking for contamination</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flushing is required if contamination is found</a:t>
                      </a:r>
                    </a:p>
                  </a:txBody>
                  <a:tcPr marL="4651" marR="4651" marT="46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81137948"/>
                  </a:ext>
                </a:extLst>
              </a:tr>
            </a:tbl>
          </a:graphicData>
        </a:graphic>
      </p:graphicFrame>
    </p:spTree>
    <p:extLst>
      <p:ext uri="{BB962C8B-B14F-4D97-AF65-F5344CB8AC3E}">
        <p14:creationId xmlns:p14="http://schemas.microsoft.com/office/powerpoint/2010/main" val="3319111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4D2696-FC2A-6C9D-6806-866A5C8EECF8}"/>
              </a:ext>
            </a:extLst>
          </p:cNvPr>
          <p:cNvGraphicFramePr>
            <a:graphicFrameLocks noGrp="1"/>
          </p:cNvGraphicFramePr>
          <p:nvPr>
            <p:extLst>
              <p:ext uri="{D42A27DB-BD31-4B8C-83A1-F6EECF244321}">
                <p14:modId xmlns:p14="http://schemas.microsoft.com/office/powerpoint/2010/main" val="3909710859"/>
              </p:ext>
            </p:extLst>
          </p:nvPr>
        </p:nvGraphicFramePr>
        <p:xfrm>
          <a:off x="103618" y="85709"/>
          <a:ext cx="9858530" cy="7832295"/>
        </p:xfrm>
        <a:graphic>
          <a:graphicData uri="http://schemas.openxmlformats.org/drawingml/2006/table">
            <a:tbl>
              <a:tblPr/>
              <a:tblGrid>
                <a:gridCol w="849283">
                  <a:extLst>
                    <a:ext uri="{9D8B030D-6E8A-4147-A177-3AD203B41FA5}">
                      <a16:colId xmlns:a16="http://schemas.microsoft.com/office/drawing/2014/main" val="2073958338"/>
                    </a:ext>
                  </a:extLst>
                </a:gridCol>
                <a:gridCol w="202131">
                  <a:extLst>
                    <a:ext uri="{9D8B030D-6E8A-4147-A177-3AD203B41FA5}">
                      <a16:colId xmlns:a16="http://schemas.microsoft.com/office/drawing/2014/main" val="1518492556"/>
                    </a:ext>
                  </a:extLst>
                </a:gridCol>
                <a:gridCol w="1655545">
                  <a:extLst>
                    <a:ext uri="{9D8B030D-6E8A-4147-A177-3AD203B41FA5}">
                      <a16:colId xmlns:a16="http://schemas.microsoft.com/office/drawing/2014/main" val="1858002180"/>
                    </a:ext>
                  </a:extLst>
                </a:gridCol>
                <a:gridCol w="1819175">
                  <a:extLst>
                    <a:ext uri="{9D8B030D-6E8A-4147-A177-3AD203B41FA5}">
                      <a16:colId xmlns:a16="http://schemas.microsoft.com/office/drawing/2014/main" val="1337196081"/>
                    </a:ext>
                  </a:extLst>
                </a:gridCol>
                <a:gridCol w="2338939">
                  <a:extLst>
                    <a:ext uri="{9D8B030D-6E8A-4147-A177-3AD203B41FA5}">
                      <a16:colId xmlns:a16="http://schemas.microsoft.com/office/drawing/2014/main" val="269922301"/>
                    </a:ext>
                  </a:extLst>
                </a:gridCol>
                <a:gridCol w="2993457">
                  <a:extLst>
                    <a:ext uri="{9D8B030D-6E8A-4147-A177-3AD203B41FA5}">
                      <a16:colId xmlns:a16="http://schemas.microsoft.com/office/drawing/2014/main" val="1422210385"/>
                    </a:ext>
                  </a:extLst>
                </a:gridCol>
              </a:tblGrid>
              <a:tr h="216695">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Process</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 </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Steps</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Why</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Details</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Example</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224125874"/>
                  </a:ext>
                </a:extLst>
              </a:tr>
              <a:tr h="1049987">
                <a:tc rowSpan="2">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Flushing and cleaning</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9</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Flushing and checking pipes for correct flow</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endParaRPr lang="en-US" sz="1000" b="0" i="0" u="none" strike="noStrike">
                        <a:solidFill>
                          <a:srgbClr val="000000"/>
                        </a:solidFill>
                        <a:effectLst/>
                        <a:latin typeface="LG EI Text TTF Regular" panose="020B0500000101010101" pitchFamily="34" charset="-127"/>
                        <a:ea typeface="LG EI Text TTF Regular" panose="020B0500000101010101" pitchFamily="34" charset="-127"/>
                      </a:endParaRPr>
                    </a:p>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R134a systems always flush the </a:t>
                      </a:r>
                      <a:r>
                        <a:rPr lang="en-US" sz="1000" b="0" i="0" u="none" strike="noStrike" err="1">
                          <a:solidFill>
                            <a:srgbClr val="000000"/>
                          </a:solidFill>
                          <a:effectLst/>
                          <a:latin typeface="LG EI Text TTF Regular" panose="020B0500000101010101" pitchFamily="34" charset="-127"/>
                          <a:ea typeface="LG EI Text TTF Regular" panose="020B0500000101010101" pitchFamily="34" charset="-127"/>
                        </a:rPr>
                        <a:t>yoder</a:t>
                      </a: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 and cap</a:t>
                      </a:r>
                    </a:p>
                    <a:p>
                      <a:pPr algn="ctr" fontAlgn="ctr"/>
                      <a:endParaRPr lang="en-US" sz="1000" b="0" i="0" u="none" strike="noStrike">
                        <a:solidFill>
                          <a:srgbClr val="000000"/>
                        </a:solidFill>
                        <a:effectLst/>
                        <a:latin typeface="LG EI Text TTF Regular" panose="020B0500000101010101" pitchFamily="34" charset="-127"/>
                        <a:ea typeface="LG EI Text TTF Regular" panose="020B0500000101010101" pitchFamily="34" charset="-127"/>
                      </a:endParaRPr>
                    </a:p>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R600a if contamination is found flush </a:t>
                      </a:r>
                      <a:r>
                        <a:rPr lang="en-US" sz="1000" b="0" i="0" u="none" strike="noStrike" err="1">
                          <a:solidFill>
                            <a:srgbClr val="000000"/>
                          </a:solidFill>
                          <a:effectLst/>
                          <a:latin typeface="LG EI Text TTF Regular" panose="020B0500000101010101" pitchFamily="34" charset="-127"/>
                          <a:ea typeface="LG EI Text TTF Regular" panose="020B0500000101010101" pitchFamily="34" charset="-127"/>
                        </a:rPr>
                        <a:t>yoder</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(For dual </a:t>
                      </a:r>
                      <a:r>
                        <a:rPr lang="en-US" sz="1000" b="0" i="0" u="none" strike="noStrike" err="1">
                          <a:solidFill>
                            <a:srgbClr val="000000"/>
                          </a:solidFill>
                          <a:effectLst/>
                          <a:latin typeface="LG EI Text TTF Regular" panose="020B0500000101010101" pitchFamily="34" charset="-127"/>
                          <a:ea typeface="LG EI Text TTF Regular" panose="020B0500000101010101" pitchFamily="34" charset="-127"/>
                        </a:rPr>
                        <a:t>evap</a:t>
                      </a: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 systems must use the 3-way jig to clear both caps)</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Debris left behind in system can cause future failures.</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Liquid flush with RX11 the </a:t>
                      </a:r>
                      <a:r>
                        <a:rPr lang="en-US" sz="1000" b="0" i="0" u="none" strike="noStrike" err="1">
                          <a:solidFill>
                            <a:srgbClr val="000000"/>
                          </a:solidFill>
                          <a:effectLst/>
                          <a:latin typeface="LG EI Text TTF Regular" panose="020B0500000101010101" pitchFamily="34" charset="-127"/>
                          <a:ea typeface="LG EI Text TTF Regular" panose="020B0500000101010101" pitchFamily="34" charset="-127"/>
                        </a:rPr>
                        <a:t>yoder</a:t>
                      </a: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 loop and cap tube. If the cap tube can not be cleaned, it should be replaced.</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using the quick connects on both ends of the </a:t>
                      </a:r>
                      <a:r>
                        <a:rPr lang="en-US" sz="1000" b="0" i="0" u="none" strike="noStrike" err="1">
                          <a:solidFill>
                            <a:srgbClr val="000000"/>
                          </a:solidFill>
                          <a:effectLst/>
                          <a:latin typeface="LG EI Text TTF Regular" panose="020B0500000101010101" pitchFamily="34" charset="-127"/>
                          <a:ea typeface="LG EI Text TTF Regular" panose="020B0500000101010101" pitchFamily="34" charset="-127"/>
                        </a:rPr>
                        <a:t>yoder</a:t>
                      </a: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 loop. A 6 second column of RX11 is fed into the </a:t>
                      </a:r>
                      <a:r>
                        <a:rPr lang="en-US" sz="1000" b="0" i="0" u="none" strike="noStrike" err="1">
                          <a:solidFill>
                            <a:srgbClr val="000000"/>
                          </a:solidFill>
                          <a:effectLst/>
                          <a:latin typeface="LG EI Text TTF Regular" panose="020B0500000101010101" pitchFamily="34" charset="-127"/>
                          <a:ea typeface="LG EI Text TTF Regular" panose="020B0500000101010101" pitchFamily="34" charset="-127"/>
                        </a:rPr>
                        <a:t>yoder</a:t>
                      </a: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 followed by 125psi of nitrogen will flush thru the system pushing out debris out to the recovery bag.</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42461380"/>
                  </a:ext>
                </a:extLst>
              </a:tr>
              <a:tr h="99482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Restrictions not discovered will cause short term reclaim.</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Flow checking will ensure the refrigerant will flow after the repair.</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Using nitrogen to double check the tubing is open and free flowing.</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Feeding the cap tube 100psi and then watching the pressure drop, to test for coorect flow.</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5603801"/>
                  </a:ext>
                </a:extLst>
              </a:tr>
              <a:tr h="935729">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Reassembly</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10</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Reassemble with needed parts, checking for self inflicted restrictions as you go.</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Replacing the needed componates, and testing the joints as you go, will help you prevent self inflicted restrictions.</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Install components followed by testing for flow.</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Start with installing the condenser to </a:t>
                      </a:r>
                      <a:r>
                        <a:rPr lang="en-US" sz="1000" b="0" i="0" u="none" strike="noStrike" err="1">
                          <a:solidFill>
                            <a:srgbClr val="000000"/>
                          </a:solidFill>
                          <a:effectLst/>
                          <a:latin typeface="LG EI Text TTF Regular" panose="020B0500000101010101" pitchFamily="34" charset="-127"/>
                          <a:ea typeface="LG EI Text TTF Regular" panose="020B0500000101010101" pitchFamily="34" charset="-127"/>
                        </a:rPr>
                        <a:t>yoder</a:t>
                      </a: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 and then check for flow, install an evaporator if needed then check for flow cap to suction line. Make sure you did not cause a restriction.</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7644780"/>
                  </a:ext>
                </a:extLst>
              </a:tr>
              <a:tr h="1122875">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Total system flow check and leak check</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11</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Final flow check and pressure testing for leaks after the needed parts are installed.</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This allows you to confim the drier and compressor connections are open, and then pressureize the system with nitrogen and a leak check on all joints can be performed.</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Follow the refrigerant path with nitrogen from the compressor to the drier then from the drier to the compressor once flow is confirmed the system can now be pressureized and a bubble solution can be applied to check for leaking joints.</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Check all tech made joints as well as factory joints on the dryer and condenser.</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0739633"/>
                  </a:ext>
                </a:extLst>
              </a:tr>
              <a:tr h="561437">
                <a:tc rowSpan="4">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Charging</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12</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Vacuum and recharge</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Make sure the 3 way is set to the "Home" or "All" prior to vacuuming, be sure to connect 3-way valve harness after service</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error </a:t>
                      </a:r>
                      <a:r>
                        <a:rPr lang="en-US" sz="1000" b="0" i="0" u="none" strike="noStrike" kern="1200">
                          <a:solidFill>
                            <a:srgbClr val="000000"/>
                          </a:solidFill>
                          <a:effectLst/>
                          <a:latin typeface="LG EI Text TTF Regular" panose="020B0500000101010101" pitchFamily="34" charset="-127"/>
                          <a:ea typeface="LG EI Text TTF Regular" panose="020B0500000101010101" pitchFamily="34" charset="-127"/>
                          <a:cs typeface="+mn-cs"/>
                        </a:rPr>
                        <a:t>codes</a:t>
                      </a: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 or improper temperature issues</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RDH error or poor cooling/ too cold after repair</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5819084"/>
                  </a:ext>
                </a:extLst>
              </a:tr>
              <a:tr h="104998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Vacuuming the system removes moisture from the sealed system.</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Set up vacuum jig. Run Vacuum Pump to reach 500 microns and add an additional 10 minutes of vacuum time </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 Most cases vacuum time will be around 20 minutes. If cannot achieve 500 microns check for leakage or tool issue technician must determine cause. Maximum vacuum time will be 30 minutes.</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2211732"/>
                  </a:ext>
                </a:extLst>
              </a:tr>
              <a:tr h="62053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Recharging the system insures proper cooling after the repair.</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Recharge the unit using the single can method, and or charging R134a on the Lowside as a vapor.</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Release the appropriate amount of R600a from the 90 gram can and then charge after vacuuming.</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40023922"/>
                  </a:ext>
                </a:extLst>
              </a:tr>
              <a:tr h="100467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LQC mode will run the compressor at a steady speed allowing the compressor to draw in the R600a from the cap.</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LQC will also speed up the process of checking for heat.</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To activate With in 10 minutes of powering on the unit:</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"Freezer or Lock” + Ice Plus or Express Freeze" </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PRESS AND HOLD Till it Beeps</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"Freezer or Lock” + Ice Plus or Express Freeze"</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PRESS AND HOLD Till it Beeps</a:t>
                      </a:r>
                    </a:p>
                  </a:txBody>
                  <a:tcPr marL="6429" marR="6429" marT="6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3904738"/>
                  </a:ext>
                </a:extLst>
              </a:tr>
            </a:tbl>
          </a:graphicData>
        </a:graphic>
      </p:graphicFrame>
    </p:spTree>
    <p:extLst>
      <p:ext uri="{BB962C8B-B14F-4D97-AF65-F5344CB8AC3E}">
        <p14:creationId xmlns:p14="http://schemas.microsoft.com/office/powerpoint/2010/main" val="1766535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26315C0-6C2B-BB41-CF2D-FCF295F76F55}"/>
              </a:ext>
            </a:extLst>
          </p:cNvPr>
          <p:cNvGraphicFramePr>
            <a:graphicFrameLocks noGrp="1"/>
          </p:cNvGraphicFramePr>
          <p:nvPr>
            <p:extLst>
              <p:ext uri="{D42A27DB-BD31-4B8C-83A1-F6EECF244321}">
                <p14:modId xmlns:p14="http://schemas.microsoft.com/office/powerpoint/2010/main" val="1669129222"/>
              </p:ext>
            </p:extLst>
          </p:nvPr>
        </p:nvGraphicFramePr>
        <p:xfrm>
          <a:off x="105009" y="134270"/>
          <a:ext cx="9886014" cy="7522406"/>
        </p:xfrm>
        <a:graphic>
          <a:graphicData uri="http://schemas.openxmlformats.org/drawingml/2006/table">
            <a:tbl>
              <a:tblPr/>
              <a:tblGrid>
                <a:gridCol w="924894">
                  <a:extLst>
                    <a:ext uri="{9D8B030D-6E8A-4147-A177-3AD203B41FA5}">
                      <a16:colId xmlns:a16="http://schemas.microsoft.com/office/drawing/2014/main" val="858945695"/>
                    </a:ext>
                  </a:extLst>
                </a:gridCol>
                <a:gridCol w="173255">
                  <a:extLst>
                    <a:ext uri="{9D8B030D-6E8A-4147-A177-3AD203B41FA5}">
                      <a16:colId xmlns:a16="http://schemas.microsoft.com/office/drawing/2014/main" val="1769321951"/>
                    </a:ext>
                  </a:extLst>
                </a:gridCol>
                <a:gridCol w="1183907">
                  <a:extLst>
                    <a:ext uri="{9D8B030D-6E8A-4147-A177-3AD203B41FA5}">
                      <a16:colId xmlns:a16="http://schemas.microsoft.com/office/drawing/2014/main" val="676169505"/>
                    </a:ext>
                  </a:extLst>
                </a:gridCol>
                <a:gridCol w="2204185">
                  <a:extLst>
                    <a:ext uri="{9D8B030D-6E8A-4147-A177-3AD203B41FA5}">
                      <a16:colId xmlns:a16="http://schemas.microsoft.com/office/drawing/2014/main" val="2558858679"/>
                    </a:ext>
                  </a:extLst>
                </a:gridCol>
                <a:gridCol w="2252312">
                  <a:extLst>
                    <a:ext uri="{9D8B030D-6E8A-4147-A177-3AD203B41FA5}">
                      <a16:colId xmlns:a16="http://schemas.microsoft.com/office/drawing/2014/main" val="3189323968"/>
                    </a:ext>
                  </a:extLst>
                </a:gridCol>
                <a:gridCol w="3147461">
                  <a:extLst>
                    <a:ext uri="{9D8B030D-6E8A-4147-A177-3AD203B41FA5}">
                      <a16:colId xmlns:a16="http://schemas.microsoft.com/office/drawing/2014/main" val="1289239798"/>
                    </a:ext>
                  </a:extLst>
                </a:gridCol>
              </a:tblGrid>
              <a:tr h="211287">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Process</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 </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Steps</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Why</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Details</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Example</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716556815"/>
                  </a:ext>
                </a:extLst>
              </a:tr>
              <a:tr h="364950">
                <a:tc rowSpan="2">
                  <a:txBody>
                    <a:bodyPr/>
                    <a:lstStyle/>
                    <a:p>
                      <a:pPr algn="ctr" rtl="0"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Update the compressor software if needed.</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13</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Connect the software update jig to the main board and perform the automatic update.</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Some compressors replace other compressors, and an update is required</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Connect the software update jig to the main board and perform the automatic update. Reference the correct bulletin to verify the update is correctly installed.</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FLE165 is replaced by FLD165, and a software must be installed or the new FLD165 will not operate correctly.</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6454199"/>
                  </a:ext>
                </a:extLst>
              </a:tr>
              <a:tr h="54742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In many cases the update will modify the compressor algorithm, to improve performance and compressor longevity.</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234561115"/>
                  </a:ext>
                </a:extLst>
              </a:tr>
              <a:tr h="355345">
                <a:tc rowSpan="11">
                  <a:txBody>
                    <a:bodyPr/>
                    <a:lstStyle/>
                    <a:p>
                      <a:pPr algn="ctr" fontAlgn="ctr"/>
                      <a:r>
                        <a:rPr lang="en-US" sz="1000" b="1" i="0" u="none" strike="noStrike">
                          <a:solidFill>
                            <a:srgbClr val="000000"/>
                          </a:solidFill>
                          <a:effectLst/>
                          <a:latin typeface="LG EI Text TTF Regular" panose="020B0500000101010101" pitchFamily="34" charset="-127"/>
                          <a:ea typeface="LG EI Text TTF Regular" panose="020B0500000101010101" pitchFamily="34" charset="-127"/>
                        </a:rPr>
                        <a:t>Completing the repair </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9">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14</a:t>
                      </a:r>
                    </a:p>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 </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9">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Double checking to help reduce reclaim </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9">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Always try to replicate what the factory did. If pipes are close to the cover be sure they will not cause noise and a return visit. </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Adjust tubing or add foam and replace back cover.</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eliminate noise complaints</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30189103"/>
                  </a:ext>
                </a:extLst>
              </a:tr>
              <a:tr h="35534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Check operation of all fans, ice makers and noise level</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fans and ice makers are operational, and sound level is acceptable</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30958851"/>
                  </a:ext>
                </a:extLst>
              </a:tr>
              <a:tr h="44178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Clean the area and return the unit to its correct location.</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Ask the customer if the unit is in the correct location. Verify 2" from the wall, advised on the requirement.</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7020998"/>
                  </a:ext>
                </a:extLst>
              </a:tr>
              <a:tr h="44178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Press and hold Freezer and Ice Plus and release if all 88s come up, indicating no stored error.</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If a fan or sensor was how disconnected, the error would take 3 hours to show but will show in hidden errors check.</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5429125"/>
                  </a:ext>
                </a:extLst>
              </a:tr>
              <a:tr h="44178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Verify correct temperature settings.</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CN may have asked the customer to set the unit to 33/-6 this may cause a fresh food to freeze</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8665491"/>
                  </a:ext>
                </a:extLst>
              </a:tr>
              <a:tr h="51669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Set correct expectations</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Advise the unit will take 24 hours to cool, minimal food for the next few days, should have ice tomorrow but craft ice make take 5 days</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54906206"/>
                  </a:ext>
                </a:extLst>
              </a:tr>
              <a:tr h="68188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Check bins, shelfs and seals</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Quickly check the bins and shelfs as the may have been removed for cleaning and incorrectly installed leading to the door not closing and frost forming shortly after your repair.</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0813064"/>
                  </a:ext>
                </a:extLst>
              </a:tr>
              <a:tr h="557029">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Be proud and leave your contact info.</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Thank you for allowing me to service your unit, if you have any issues with your product or any LG product, please feel free to reach out to me.</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213705"/>
                  </a:ext>
                </a:extLst>
              </a:tr>
              <a:tr h="78188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Appliance use and care</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Offer advise on the unit, offer water filters, and care instructions like opening the freezer 100% each week to keep the rails from freezing, explain what the fruit and veggie slider is for (humidity), bring our LG appliance up to a higher level, mention ThinQ if equipped.</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8383795"/>
                  </a:ext>
                </a:extLst>
              </a:tr>
              <a:tr h="1037225">
                <a:tc vMerge="1">
                  <a:txBody>
                    <a:bodyPr/>
                    <a:lstStyle/>
                    <a:p>
                      <a:endParaRPr lang="en-US"/>
                    </a:p>
                  </a:txBody>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15</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Notes/Closing the call</a:t>
                      </a:r>
                      <a:b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b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(Avoid cutting and pasting)</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Notes help the next tech, your manager, TCC, the customer, TA, Reclaim Review</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Solid notes are a must, they should include, temps, pressures, voltage/amperage, evap condition, the original complaint, a short explanation of what was performed, what parts were used and expectations</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Unit has a pre-existing dent on the freezer door and the floor has several cracks in the tile, customer is aware of both, and pics have been attached. F-20 R-45 I-25, 138v .3 amps FP=poor. Customers complaint no ice, found inefficient FLE compressor, -3/30 unit EQ  5m. Replaced comp, drier, and cond. No indication of leaks or restrictions, cap tube is open, flushed Yoder and cap. VAC to 300microns, charged 56g R600a. Advised 24 hours for cooling, minimum food for 5 days. Replaced C-IM and updated main and comp software. Advised </a:t>
                      </a:r>
                      <a:r>
                        <a:rPr lang="en-US" sz="1000" b="0" i="0" u="none" strike="noStrike" err="1">
                          <a:solidFill>
                            <a:srgbClr val="000000"/>
                          </a:solidFill>
                          <a:effectLst/>
                          <a:latin typeface="LG EI Text TTF Regular" panose="020B0500000101010101" pitchFamily="34" charset="-127"/>
                          <a:ea typeface="LG EI Text TTF Regular" panose="020B0500000101010101" pitchFamily="34" charset="-127"/>
                        </a:rPr>
                        <a:t>cust</a:t>
                      </a: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 to connect to ThinQ. PC:03</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8665987"/>
                  </a:ext>
                </a:extLst>
              </a:tr>
              <a:tr h="69148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Your receipt is a legal document.</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000" b="0" i="0" u="none" strike="noStrike">
                          <a:solidFill>
                            <a:srgbClr val="000000"/>
                          </a:solidFill>
                          <a:effectLst/>
                          <a:latin typeface="LG EI Text TTF Regular" panose="020B0500000101010101" pitchFamily="34" charset="-127"/>
                          <a:ea typeface="LG EI Text TTF Regular" panose="020B0500000101010101" pitchFamily="34" charset="-127"/>
                        </a:rPr>
                        <a:t>You should include what you found, repaired and installed, any product or home defects should be listed and pictures attached. Model and serial picture should always be included. </a:t>
                      </a:r>
                    </a:p>
                  </a:txBody>
                  <a:tcPr marL="5293" marR="5293" marT="5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841619261"/>
                  </a:ext>
                </a:extLst>
              </a:tr>
            </a:tbl>
          </a:graphicData>
        </a:graphic>
      </p:graphicFrame>
    </p:spTree>
    <p:extLst>
      <p:ext uri="{BB962C8B-B14F-4D97-AF65-F5344CB8AC3E}">
        <p14:creationId xmlns:p14="http://schemas.microsoft.com/office/powerpoint/2010/main" val="1280961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D84792-794C-6A26-73A1-C6680EB819D5}"/>
              </a:ext>
            </a:extLst>
          </p:cNvPr>
          <p:cNvSpPr txBox="1"/>
          <p:nvPr/>
        </p:nvSpPr>
        <p:spPr>
          <a:xfrm>
            <a:off x="0" y="0"/>
            <a:ext cx="10058400" cy="830997"/>
          </a:xfrm>
          <a:prstGeom prst="rect">
            <a:avLst/>
          </a:prstGeom>
          <a:noFill/>
        </p:spPr>
        <p:txBody>
          <a:bodyPr wrap="square">
            <a:spAutoFit/>
          </a:bodyPr>
          <a:lstStyle/>
          <a:p>
            <a:r>
              <a:rPr lang="en-US" sz="2400"/>
              <a:t>1. Interview the customer, verify model/serial and inspect for product and home damages.</a:t>
            </a:r>
          </a:p>
        </p:txBody>
      </p:sp>
      <p:sp>
        <p:nvSpPr>
          <p:cNvPr id="5" name="TextBox 4">
            <a:extLst>
              <a:ext uri="{FF2B5EF4-FFF2-40B4-BE49-F238E27FC236}">
                <a16:creationId xmlns:a16="http://schemas.microsoft.com/office/drawing/2014/main" id="{A13434CF-9630-A1EE-8C31-EB8AE6EC71C9}"/>
              </a:ext>
            </a:extLst>
          </p:cNvPr>
          <p:cNvSpPr txBox="1"/>
          <p:nvPr/>
        </p:nvSpPr>
        <p:spPr>
          <a:xfrm>
            <a:off x="7287" y="785644"/>
            <a:ext cx="9348470" cy="3693319"/>
          </a:xfrm>
          <a:prstGeom prst="rect">
            <a:avLst/>
          </a:prstGeom>
          <a:noFill/>
        </p:spPr>
        <p:txBody>
          <a:bodyPr wrap="square">
            <a:spAutoFit/>
          </a:bodyPr>
          <a:lstStyle/>
          <a:p>
            <a:pPr marL="285750" indent="-285750">
              <a:buFont typeface="Wingdings" panose="05000000000000000000" pitchFamily="2" charset="2"/>
              <a:buChar char="Ø"/>
            </a:pPr>
            <a:r>
              <a:rPr lang="en-US"/>
              <a:t>Verify the complaint</a:t>
            </a:r>
          </a:p>
          <a:p>
            <a:pPr marL="742950" lvl="1" indent="-285750">
              <a:buFont typeface="Arial" panose="020B0604020202020204" pitchFamily="34" charset="0"/>
              <a:buChar char="•"/>
            </a:pPr>
            <a:r>
              <a:rPr lang="en-US"/>
              <a:t>How long was the refrigerator down for? </a:t>
            </a:r>
          </a:p>
          <a:p>
            <a:pPr marL="742950" lvl="1" indent="-285750">
              <a:buFont typeface="Arial" panose="020B0604020202020204" pitchFamily="34" charset="0"/>
              <a:buChar char="•"/>
            </a:pPr>
            <a:r>
              <a:rPr lang="en-US"/>
              <a:t>Did you reset the power?</a:t>
            </a:r>
          </a:p>
          <a:p>
            <a:pPr marL="742950" lvl="1" indent="-285750">
              <a:buFont typeface="Arial" panose="020B0604020202020204" pitchFamily="34" charset="0"/>
              <a:buChar char="•"/>
            </a:pPr>
            <a:r>
              <a:rPr lang="en-US"/>
              <a:t>What attempts did the customer do to correct the failure?</a:t>
            </a:r>
          </a:p>
          <a:p>
            <a:pPr marL="285750" indent="-285750">
              <a:buFont typeface="Wingdings" panose="05000000000000000000" pitchFamily="2" charset="2"/>
              <a:buChar char="Ø"/>
            </a:pPr>
            <a:r>
              <a:rPr lang="en-US"/>
              <a:t>Pre-existing Damage</a:t>
            </a:r>
          </a:p>
          <a:p>
            <a:pPr marL="742950" lvl="1" indent="-285750">
              <a:buFont typeface="Arial" panose="020B0604020202020204" pitchFamily="34" charset="0"/>
              <a:buChar char="•"/>
            </a:pPr>
            <a:r>
              <a:rPr lang="en-US"/>
              <a:t>Notate any product damages.</a:t>
            </a:r>
          </a:p>
          <a:p>
            <a:pPr marL="742950" lvl="1" indent="-285750">
              <a:buFont typeface="Arial" panose="020B0604020202020204" pitchFamily="34" charset="0"/>
              <a:buChar char="•"/>
            </a:pPr>
            <a:r>
              <a:rPr lang="en-US"/>
              <a:t>Notate any property damages.</a:t>
            </a:r>
          </a:p>
          <a:p>
            <a:pPr marL="285750" indent="-285750">
              <a:buFont typeface="Wingdings" panose="05000000000000000000" pitchFamily="2" charset="2"/>
              <a:buChar char="Ø"/>
            </a:pPr>
            <a:r>
              <a:rPr lang="en-US"/>
              <a:t>Environmental Conditions </a:t>
            </a:r>
          </a:p>
          <a:p>
            <a:pPr marL="742950" lvl="1" indent="-285750">
              <a:buFont typeface="Arial" panose="020B0604020202020204" pitchFamily="34" charset="0"/>
              <a:buChar char="•"/>
            </a:pPr>
            <a:r>
              <a:rPr lang="en-US"/>
              <a:t>Pushed up against the wall?</a:t>
            </a:r>
          </a:p>
          <a:p>
            <a:pPr marL="742950" lvl="1" indent="-285750">
              <a:buFont typeface="Arial" panose="020B0604020202020204" pitchFamily="34" charset="0"/>
              <a:buChar char="•"/>
            </a:pPr>
            <a:r>
              <a:rPr lang="en-US"/>
              <a:t>Exposed to extreme temperatures.</a:t>
            </a:r>
          </a:p>
          <a:p>
            <a:pPr marL="285750" indent="-285750">
              <a:buFont typeface="Wingdings" panose="05000000000000000000" pitchFamily="2" charset="2"/>
              <a:buChar char="Ø"/>
            </a:pPr>
            <a:r>
              <a:rPr lang="en-US"/>
              <a:t>Verify model / serial tag</a:t>
            </a:r>
          </a:p>
          <a:p>
            <a:pPr marL="285750" indent="-285750">
              <a:buFont typeface="Wingdings" panose="05000000000000000000" pitchFamily="2" charset="2"/>
              <a:buChar char="Ø"/>
            </a:pPr>
            <a:endParaRPr lang="en-US"/>
          </a:p>
          <a:p>
            <a:pPr marL="285750" indent="-285750">
              <a:buFont typeface="Wingdings" panose="05000000000000000000" pitchFamily="2" charset="2"/>
              <a:buChar char="Ø"/>
            </a:pPr>
            <a:endParaRPr lang="en-US"/>
          </a:p>
        </p:txBody>
      </p:sp>
      <p:sp>
        <p:nvSpPr>
          <p:cNvPr id="6" name="TextBox 5">
            <a:extLst>
              <a:ext uri="{FF2B5EF4-FFF2-40B4-BE49-F238E27FC236}">
                <a16:creationId xmlns:a16="http://schemas.microsoft.com/office/drawing/2014/main" id="{A58CE576-AE50-41BD-8B30-32B640E6C1AA}"/>
              </a:ext>
            </a:extLst>
          </p:cNvPr>
          <p:cNvSpPr txBox="1"/>
          <p:nvPr/>
        </p:nvSpPr>
        <p:spPr>
          <a:xfrm>
            <a:off x="0" y="4472277"/>
            <a:ext cx="10972800" cy="461665"/>
          </a:xfrm>
          <a:prstGeom prst="rect">
            <a:avLst/>
          </a:prstGeom>
          <a:noFill/>
        </p:spPr>
        <p:txBody>
          <a:bodyPr wrap="square" rtlCol="0">
            <a:spAutoFit/>
          </a:bodyPr>
          <a:lstStyle/>
          <a:p>
            <a:r>
              <a:rPr lang="en-US" sz="2400"/>
              <a:t>2. Getting Temperatures</a:t>
            </a:r>
          </a:p>
        </p:txBody>
      </p:sp>
      <p:sp>
        <p:nvSpPr>
          <p:cNvPr id="7" name="TextBox 6">
            <a:extLst>
              <a:ext uri="{FF2B5EF4-FFF2-40B4-BE49-F238E27FC236}">
                <a16:creationId xmlns:a16="http://schemas.microsoft.com/office/drawing/2014/main" id="{40B1F708-72AA-54A1-CA31-8B3511F42281}"/>
              </a:ext>
            </a:extLst>
          </p:cNvPr>
          <p:cNvSpPr txBox="1"/>
          <p:nvPr/>
        </p:nvSpPr>
        <p:spPr>
          <a:xfrm>
            <a:off x="3645" y="4888697"/>
            <a:ext cx="9858609" cy="2585323"/>
          </a:xfrm>
          <a:prstGeom prst="rect">
            <a:avLst/>
          </a:prstGeom>
          <a:noFill/>
        </p:spPr>
        <p:txBody>
          <a:bodyPr wrap="square" rtlCol="0">
            <a:spAutoFit/>
          </a:bodyPr>
          <a:lstStyle/>
          <a:p>
            <a:pPr marL="342900" indent="-342900">
              <a:buFont typeface="Wingdings" panose="05000000000000000000" pitchFamily="2" charset="2"/>
              <a:buChar char="Ø"/>
            </a:pPr>
            <a:r>
              <a:rPr lang="en-US"/>
              <a:t>Collect and record temps from the Refrigerator, Freezer and Ice Room.</a:t>
            </a:r>
          </a:p>
          <a:p>
            <a:pPr marL="342900" indent="-342900">
              <a:buFont typeface="Wingdings" panose="05000000000000000000" pitchFamily="2" charset="2"/>
              <a:buChar char="Ø"/>
            </a:pPr>
            <a:r>
              <a:rPr lang="en-US"/>
              <a:t>Read the instructions for your tester to insure correct usage.</a:t>
            </a:r>
          </a:p>
          <a:p>
            <a:pPr marL="342900" indent="-342900">
              <a:buFont typeface="Wingdings" panose="05000000000000000000" pitchFamily="2" charset="2"/>
              <a:buChar char="Ø"/>
            </a:pPr>
            <a:r>
              <a:rPr lang="en-US"/>
              <a:t>Test your equipment on your refrigerator to verify its accuracy. </a:t>
            </a:r>
          </a:p>
          <a:p>
            <a:pPr marL="342900" indent="-342900">
              <a:buFont typeface="Wingdings" panose="05000000000000000000" pitchFamily="2" charset="2"/>
              <a:buChar char="Ø"/>
            </a:pPr>
            <a:r>
              <a:rPr lang="en-US"/>
              <a:t>Check Customer Control Settings.</a:t>
            </a:r>
          </a:p>
          <a:p>
            <a:pPr marL="342900" indent="-342900">
              <a:buFont typeface="Wingdings" panose="05000000000000000000" pitchFamily="2" charset="2"/>
              <a:buChar char="Ø"/>
            </a:pPr>
            <a:r>
              <a:rPr lang="en-US" sz="1800"/>
              <a:t>When temperatures are higher then normal there is a possibility, the unit has a leak.</a:t>
            </a:r>
          </a:p>
          <a:p>
            <a:pPr marL="342900" indent="-342900">
              <a:buFont typeface="Wingdings" panose="05000000000000000000" pitchFamily="2" charset="2"/>
              <a:buChar char="Ø"/>
            </a:pPr>
            <a:r>
              <a:rPr lang="en-US" sz="1800"/>
              <a:t>Best practice is to check around the base of the unit for any residual R600a using your electronic combustible refrigerant detector.</a:t>
            </a:r>
          </a:p>
          <a:p>
            <a:pPr marL="342900" indent="-342900">
              <a:buFont typeface="Wingdings" panose="05000000000000000000" pitchFamily="2" charset="2"/>
              <a:buChar char="Ø"/>
            </a:pPr>
            <a:r>
              <a:rPr lang="en-US" sz="1800"/>
              <a:t>Temporarily stopping the condenser fan will help you to get a proper reading. </a:t>
            </a:r>
          </a:p>
          <a:p>
            <a:pPr marL="342900" indent="-342900">
              <a:buFont typeface="Wingdings" panose="05000000000000000000" pitchFamily="2" charset="2"/>
              <a:buChar char="Ø"/>
            </a:pPr>
            <a:endParaRPr lang="en-US"/>
          </a:p>
        </p:txBody>
      </p:sp>
    </p:spTree>
    <p:extLst>
      <p:ext uri="{BB962C8B-B14F-4D97-AF65-F5344CB8AC3E}">
        <p14:creationId xmlns:p14="http://schemas.microsoft.com/office/powerpoint/2010/main" val="3966430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0A9B1C-6681-27BB-4178-77DB18D57C91}"/>
              </a:ext>
            </a:extLst>
          </p:cNvPr>
          <p:cNvSpPr txBox="1"/>
          <p:nvPr/>
        </p:nvSpPr>
        <p:spPr>
          <a:xfrm>
            <a:off x="0" y="1"/>
            <a:ext cx="10972800" cy="461665"/>
          </a:xfrm>
          <a:prstGeom prst="rect">
            <a:avLst/>
          </a:prstGeom>
          <a:noFill/>
        </p:spPr>
        <p:txBody>
          <a:bodyPr wrap="square" rtlCol="0">
            <a:spAutoFit/>
          </a:bodyPr>
          <a:lstStyle/>
          <a:p>
            <a:r>
              <a:rPr lang="en-US" sz="2400"/>
              <a:t>3. Hidden Errors</a:t>
            </a:r>
          </a:p>
        </p:txBody>
      </p:sp>
      <p:sp>
        <p:nvSpPr>
          <p:cNvPr id="3" name="TextBox 2">
            <a:extLst>
              <a:ext uri="{FF2B5EF4-FFF2-40B4-BE49-F238E27FC236}">
                <a16:creationId xmlns:a16="http://schemas.microsoft.com/office/drawing/2014/main" id="{C4DE3FEA-5D10-3B51-C2F4-C1FD92287CD9}"/>
              </a:ext>
            </a:extLst>
          </p:cNvPr>
          <p:cNvSpPr txBox="1"/>
          <p:nvPr/>
        </p:nvSpPr>
        <p:spPr>
          <a:xfrm>
            <a:off x="-6664" y="367363"/>
            <a:ext cx="9049597" cy="3693319"/>
          </a:xfrm>
          <a:prstGeom prst="rect">
            <a:avLst/>
          </a:prstGeom>
          <a:noFill/>
        </p:spPr>
        <p:txBody>
          <a:bodyPr wrap="square" rtlCol="0">
            <a:spAutoFit/>
          </a:bodyPr>
          <a:lstStyle/>
          <a:p>
            <a:pPr marL="342900" indent="-342900">
              <a:buFont typeface="Wingdings" panose="05000000000000000000" pitchFamily="2" charset="2"/>
              <a:buChar char="Ø"/>
            </a:pPr>
            <a:r>
              <a:rPr lang="en-US"/>
              <a:t>Press Freezer and Ice Plus.</a:t>
            </a:r>
          </a:p>
          <a:p>
            <a:pPr marL="342900" indent="-342900">
              <a:buFont typeface="Wingdings" panose="05000000000000000000" pitchFamily="2" charset="2"/>
              <a:buChar char="Ø"/>
            </a:pPr>
            <a:r>
              <a:rPr lang="en-US"/>
              <a:t>Aways check on arrival and prior to leaving.</a:t>
            </a:r>
          </a:p>
          <a:p>
            <a:pPr marL="342900" indent="-342900">
              <a:buFont typeface="Wingdings" panose="05000000000000000000" pitchFamily="2" charset="2"/>
              <a:buChar char="Ø"/>
            </a:pPr>
            <a:r>
              <a:rPr lang="en-US"/>
              <a:t>Non-critical error codes may never appear for the customer.</a:t>
            </a:r>
          </a:p>
          <a:p>
            <a:pPr marL="342900" indent="-342900">
              <a:buFont typeface="Wingdings" panose="05000000000000000000" pitchFamily="2" charset="2"/>
              <a:buChar char="Ø"/>
            </a:pPr>
            <a:r>
              <a:rPr lang="en-US"/>
              <a:t>Critical error codes must be verified by the main board before displaying to the customer but will appear as a hidden error until verification is complete.</a:t>
            </a:r>
          </a:p>
          <a:p>
            <a:pPr marL="342900" indent="-342900">
              <a:buFont typeface="Wingdings" panose="05000000000000000000" pitchFamily="2" charset="2"/>
              <a:buChar char="Ø"/>
            </a:pPr>
            <a:r>
              <a:rPr lang="en-US"/>
              <a:t>If the error clears prior to main board verification, the hidden error also clears.</a:t>
            </a:r>
          </a:p>
          <a:p>
            <a:pPr marL="342900" indent="-342900">
              <a:buFont typeface="Wingdings" panose="05000000000000000000" pitchFamily="2" charset="2"/>
              <a:buChar char="Ø"/>
            </a:pPr>
            <a:r>
              <a:rPr lang="en-US"/>
              <a:t>Best practice is to ask the customer to press and hold Freezer and Ice plus on your prescreen call and release if all 8’s appear. (88:88)</a:t>
            </a:r>
          </a:p>
          <a:p>
            <a:pPr marL="342900" indent="-342900">
              <a:buFont typeface="Wingdings" panose="05000000000000000000" pitchFamily="2" charset="2"/>
              <a:buChar char="Ø"/>
            </a:pPr>
            <a:r>
              <a:rPr lang="en-US"/>
              <a:t>On certain models, if Freezer and Ice Plus are held too long after 88:88 is displayed the unit may go into a compensation mode and display S:S or FS</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p:txBody>
      </p:sp>
      <p:sp>
        <p:nvSpPr>
          <p:cNvPr id="4" name="TextBox 3">
            <a:extLst>
              <a:ext uri="{FF2B5EF4-FFF2-40B4-BE49-F238E27FC236}">
                <a16:creationId xmlns:a16="http://schemas.microsoft.com/office/drawing/2014/main" id="{DCF1EE6B-6118-51B8-B775-BC0A22BF1E32}"/>
              </a:ext>
            </a:extLst>
          </p:cNvPr>
          <p:cNvSpPr txBox="1"/>
          <p:nvPr/>
        </p:nvSpPr>
        <p:spPr>
          <a:xfrm>
            <a:off x="-6664" y="3320718"/>
            <a:ext cx="9968811" cy="800219"/>
          </a:xfrm>
          <a:prstGeom prst="rect">
            <a:avLst/>
          </a:prstGeom>
          <a:noFill/>
        </p:spPr>
        <p:txBody>
          <a:bodyPr wrap="square" rtlCol="0">
            <a:spAutoFit/>
          </a:bodyPr>
          <a:lstStyle/>
          <a:p>
            <a:r>
              <a:rPr lang="en-US" sz="2300"/>
              <a:t>4. Measure and record house voltage, compressor voltage and amperage &amp; blink codes</a:t>
            </a:r>
          </a:p>
        </p:txBody>
      </p:sp>
      <p:sp>
        <p:nvSpPr>
          <p:cNvPr id="5" name="TextBox 4">
            <a:extLst>
              <a:ext uri="{FF2B5EF4-FFF2-40B4-BE49-F238E27FC236}">
                <a16:creationId xmlns:a16="http://schemas.microsoft.com/office/drawing/2014/main" id="{F6282863-2B1A-227B-37F3-D310AC2FDA25}"/>
              </a:ext>
            </a:extLst>
          </p:cNvPr>
          <p:cNvSpPr txBox="1"/>
          <p:nvPr/>
        </p:nvSpPr>
        <p:spPr>
          <a:xfrm>
            <a:off x="0" y="4053532"/>
            <a:ext cx="6435171" cy="3970318"/>
          </a:xfrm>
          <a:prstGeom prst="rect">
            <a:avLst/>
          </a:prstGeom>
          <a:noFill/>
        </p:spPr>
        <p:txBody>
          <a:bodyPr wrap="square" rtlCol="0">
            <a:spAutoFit/>
          </a:bodyPr>
          <a:lstStyle/>
          <a:p>
            <a:pPr marL="285750" indent="-285750">
              <a:buFont typeface="Wingdings" panose="05000000000000000000" pitchFamily="2" charset="2"/>
              <a:buChar char="Ø"/>
            </a:pPr>
            <a:r>
              <a:rPr lang="en-US"/>
              <a:t>Check for voltage and amperage on all compressors and check for blink codes</a:t>
            </a:r>
          </a:p>
          <a:p>
            <a:pPr marL="285750" indent="-285750">
              <a:buFont typeface="Wingdings" panose="05000000000000000000" pitchFamily="2" charset="2"/>
              <a:buChar char="Ø"/>
            </a:pPr>
            <a:r>
              <a:rPr lang="en-US"/>
              <a:t>Always add your voltage/amperage readings to your notes.</a:t>
            </a:r>
          </a:p>
          <a:p>
            <a:pPr marL="285750" indent="-285750">
              <a:buFont typeface="Wingdings" panose="05000000000000000000" pitchFamily="2" charset="2"/>
              <a:buChar char="Ø"/>
            </a:pPr>
            <a:r>
              <a:rPr lang="en-US"/>
              <a:t>On FLD, FLE and FMA compressors capture voltage readings from common-power and common-save.</a:t>
            </a:r>
          </a:p>
          <a:p>
            <a:pPr marL="285750" indent="-285750">
              <a:buFont typeface="Wingdings" panose="05000000000000000000" pitchFamily="2" charset="2"/>
              <a:buChar char="Ø"/>
            </a:pPr>
            <a:r>
              <a:rPr lang="en-US"/>
              <a:t>3 Blinks indicates an open circuit.</a:t>
            </a:r>
          </a:p>
          <a:p>
            <a:pPr marL="285750" indent="-285750">
              <a:buFont typeface="Wingdings" panose="05000000000000000000" pitchFamily="2" charset="2"/>
              <a:buChar char="Ø"/>
            </a:pPr>
            <a:r>
              <a:rPr lang="en-US"/>
              <a:t>2-wire linear &amp; BLDC compressor 150-220VAC is considered normal</a:t>
            </a:r>
          </a:p>
          <a:p>
            <a:pPr marL="285750" indent="-285750">
              <a:buFont typeface="Wingdings" panose="05000000000000000000" pitchFamily="2" charset="2"/>
              <a:buChar char="Ø"/>
            </a:pPr>
            <a:r>
              <a:rPr lang="en-US"/>
              <a:t>For a 3-wire linear compressor Common to Power=100-160VAC Common to Save=140-220VAC is considered normal</a:t>
            </a:r>
          </a:p>
          <a:p>
            <a:pPr marL="285750" indent="-285750">
              <a:buFont typeface="Wingdings" panose="05000000000000000000" pitchFamily="2" charset="2"/>
              <a:buChar char="Ø"/>
            </a:pPr>
            <a:r>
              <a:rPr lang="en-US"/>
              <a:t>Higher or lower than normal voltage may indicate a problem.</a:t>
            </a:r>
          </a:p>
          <a:p>
            <a:pPr marL="285750" indent="-285750">
              <a:buFont typeface="Wingdings" panose="05000000000000000000" pitchFamily="2" charset="2"/>
              <a:buChar char="Ø"/>
            </a:pPr>
            <a:r>
              <a:rPr lang="en-US"/>
              <a:t>Household voltage reading should be with in 5% of what is listed on the data plate.</a:t>
            </a:r>
          </a:p>
          <a:p>
            <a:pPr marL="285750" indent="-285750">
              <a:buFont typeface="Wingdings" panose="05000000000000000000" pitchFamily="2" charset="2"/>
              <a:buChar char="Ø"/>
            </a:pPr>
            <a:endParaRPr lang="en-US"/>
          </a:p>
        </p:txBody>
      </p:sp>
      <p:pic>
        <p:nvPicPr>
          <p:cNvPr id="6" name="Picture 5">
            <a:extLst>
              <a:ext uri="{FF2B5EF4-FFF2-40B4-BE49-F238E27FC236}">
                <a16:creationId xmlns:a16="http://schemas.microsoft.com/office/drawing/2014/main" id="{7254F4CA-2600-F6EC-5816-23DC12718E1C}"/>
              </a:ext>
            </a:extLst>
          </p:cNvPr>
          <p:cNvPicPr>
            <a:picLocks noChangeAspect="1"/>
          </p:cNvPicPr>
          <p:nvPr/>
        </p:nvPicPr>
        <p:blipFill>
          <a:blip r:embed="rId2"/>
          <a:stretch>
            <a:fillRect/>
          </a:stretch>
        </p:blipFill>
        <p:spPr>
          <a:xfrm>
            <a:off x="6767825" y="4120937"/>
            <a:ext cx="2861667" cy="3187025"/>
          </a:xfrm>
          <a:prstGeom prst="rect">
            <a:avLst/>
          </a:prstGeom>
        </p:spPr>
      </p:pic>
    </p:spTree>
    <p:extLst>
      <p:ext uri="{BB962C8B-B14F-4D97-AF65-F5344CB8AC3E}">
        <p14:creationId xmlns:p14="http://schemas.microsoft.com/office/powerpoint/2010/main" val="2562831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3">
            <a:extLst>
              <a:ext uri="{FF2B5EF4-FFF2-40B4-BE49-F238E27FC236}">
                <a16:creationId xmlns:a16="http://schemas.microsoft.com/office/drawing/2014/main" id="{40AFEA47-5139-2F8E-099E-A099142D2B24}"/>
              </a:ext>
            </a:extLst>
          </p:cNvPr>
          <p:cNvSpPr>
            <a:spLocks noChangeArrowheads="1"/>
          </p:cNvSpPr>
          <p:nvPr/>
        </p:nvSpPr>
        <p:spPr bwMode="auto">
          <a:xfrm>
            <a:off x="107624" y="976979"/>
            <a:ext cx="567495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Trip Logic: Abnormal IPM sensing voltage.</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Reaction Linear and BLDC : Main PCB will apply power to the compressor after 30 seconds.</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Purpose : Main PCB circuit protection.</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Most Likely Cause : Main PCB Failure.</a:t>
            </a:r>
          </a:p>
        </p:txBody>
      </p:sp>
      <p:sp>
        <p:nvSpPr>
          <p:cNvPr id="3" name="Rectangle 2">
            <a:extLst>
              <a:ext uri="{FF2B5EF4-FFF2-40B4-BE49-F238E27FC236}">
                <a16:creationId xmlns:a16="http://schemas.microsoft.com/office/drawing/2014/main" id="{51122B03-F55A-4B5F-2E97-53E39F425F6D}"/>
              </a:ext>
            </a:extLst>
          </p:cNvPr>
          <p:cNvSpPr>
            <a:spLocks noChangeArrowheads="1"/>
          </p:cNvSpPr>
          <p:nvPr/>
        </p:nvSpPr>
        <p:spPr bwMode="auto">
          <a:xfrm>
            <a:off x="106337" y="1774529"/>
            <a:ext cx="7543800"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r>
              <a:rPr lang="ko-KR" altLang="ko-KR" sz="1540" b="1">
                <a:solidFill>
                  <a:srgbClr val="00B0F0"/>
                </a:solidFill>
                <a:latin typeface="LG Smart_H Regular" panose="020B0600000101010101" pitchFamily="34" charset="-127"/>
                <a:ea typeface="LG Smart_H Regular" panose="020B0600000101010101" pitchFamily="34" charset="-127"/>
              </a:rPr>
              <a:t>Stroke</a:t>
            </a:r>
            <a:r>
              <a:rPr lang="ko-KR" altLang="en-US" sz="1540" b="1">
                <a:solidFill>
                  <a:srgbClr val="00B0F0"/>
                </a:solidFill>
                <a:latin typeface="LG Smart_H Regular" panose="020B0600000101010101" pitchFamily="34" charset="-127"/>
                <a:ea typeface="LG Smart_H Regular" panose="020B0600000101010101" pitchFamily="34" charset="-127"/>
              </a:rPr>
              <a:t> </a:t>
            </a:r>
            <a:r>
              <a:rPr lang="en-US" altLang="ko-KR" sz="1540" b="1">
                <a:solidFill>
                  <a:srgbClr val="00B0F0"/>
                </a:solidFill>
                <a:latin typeface="LG Smart_H Regular" panose="020B0600000101010101" pitchFamily="34" charset="-127"/>
                <a:ea typeface="LG Smart_H Regular" panose="020B0600000101010101" pitchFamily="34" charset="-127"/>
              </a:rPr>
              <a:t>Trip</a:t>
            </a:r>
            <a:r>
              <a:rPr lang="ko-KR" altLang="en-US" sz="1540" b="1">
                <a:solidFill>
                  <a:srgbClr val="00B0F0"/>
                </a:solidFill>
                <a:latin typeface="LG Smart_H Regular" panose="020B0600000101010101" pitchFamily="34" charset="-127"/>
                <a:ea typeface="LG Smart_H Regular" panose="020B0600000101010101" pitchFamily="34" charset="-127"/>
              </a:rPr>
              <a:t> </a:t>
            </a:r>
            <a:r>
              <a:rPr lang="en-US" altLang="ko-KR" sz="1540" b="1">
                <a:solidFill>
                  <a:srgbClr val="00B0F0"/>
                </a:solidFill>
                <a:latin typeface="LG Smart_H Regular" panose="020B0600000101010101" pitchFamily="34" charset="-127"/>
                <a:ea typeface="LG Smart_H Regular" panose="020B0600000101010101" pitchFamily="34" charset="-127"/>
              </a:rPr>
              <a:t>– Main PCB LED Blinks 2x (Linear Compressors)</a:t>
            </a:r>
          </a:p>
        </p:txBody>
      </p:sp>
      <p:sp>
        <p:nvSpPr>
          <p:cNvPr id="4" name="Rectangle 43">
            <a:extLst>
              <a:ext uri="{FF2B5EF4-FFF2-40B4-BE49-F238E27FC236}">
                <a16:creationId xmlns:a16="http://schemas.microsoft.com/office/drawing/2014/main" id="{EEE000B5-9611-EB3E-C6E1-27EE7A2CB73C}"/>
              </a:ext>
            </a:extLst>
          </p:cNvPr>
          <p:cNvSpPr>
            <a:spLocks noChangeArrowheads="1"/>
          </p:cNvSpPr>
          <p:nvPr/>
        </p:nvSpPr>
        <p:spPr bwMode="auto">
          <a:xfrm>
            <a:off x="106454" y="2223552"/>
            <a:ext cx="972582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tabLst>
                <a:tab pos="273050" algn="l"/>
              </a:tabLst>
              <a:defRPr kumimoji="1">
                <a:solidFill>
                  <a:schemeClr val="tx1"/>
                </a:solidFill>
                <a:latin typeface="굴림" pitchFamily="34" charset="-127"/>
                <a:ea typeface="굴림" pitchFamily="34" charset="-127"/>
              </a:defRPr>
            </a:lvl1pPr>
            <a:lvl2pPr marL="742950" indent="-285750" eaLnBrk="0" hangingPunct="0">
              <a:tabLst>
                <a:tab pos="273050" algn="l"/>
              </a:tabLst>
              <a:defRPr kumimoji="1">
                <a:solidFill>
                  <a:schemeClr val="tx1"/>
                </a:solidFill>
                <a:latin typeface="굴림" pitchFamily="34" charset="-127"/>
                <a:ea typeface="굴림" pitchFamily="34" charset="-127"/>
              </a:defRPr>
            </a:lvl2pPr>
            <a:lvl3pPr marL="1143000" indent="-228600" eaLnBrk="0" hangingPunct="0">
              <a:tabLst>
                <a:tab pos="273050" algn="l"/>
              </a:tabLst>
              <a:defRPr kumimoji="1">
                <a:solidFill>
                  <a:schemeClr val="tx1"/>
                </a:solidFill>
                <a:latin typeface="굴림" pitchFamily="34" charset="-127"/>
                <a:ea typeface="굴림" pitchFamily="34" charset="-127"/>
              </a:defRPr>
            </a:lvl3pPr>
            <a:lvl4pPr marL="1600200" indent="-228600" eaLnBrk="0" hangingPunct="0">
              <a:tabLst>
                <a:tab pos="273050" algn="l"/>
              </a:tabLst>
              <a:defRPr kumimoji="1">
                <a:solidFill>
                  <a:schemeClr val="tx1"/>
                </a:solidFill>
                <a:latin typeface="굴림" pitchFamily="34" charset="-127"/>
                <a:ea typeface="굴림" pitchFamily="34" charset="-127"/>
              </a:defRPr>
            </a:lvl4pPr>
            <a:lvl5pPr marL="2057400" indent="-228600" eaLnBrk="0" hangingPunct="0">
              <a:tabLst>
                <a:tab pos="273050" algn="l"/>
              </a:tabLst>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tabLst>
                <a:tab pos="273050" algn="l"/>
              </a:tabLs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tabLst>
                <a:tab pos="273050" algn="l"/>
              </a:tabLs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tabLst>
                <a:tab pos="273050" algn="l"/>
              </a:tabLs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tabLst>
                <a:tab pos="273050" algn="l"/>
              </a:tabLst>
              <a:defRPr kumimoji="1">
                <a:solidFill>
                  <a:schemeClr val="tx1"/>
                </a:solidFill>
                <a:latin typeface="굴림" pitchFamily="34" charset="-127"/>
                <a:ea typeface="굴림" pitchFamily="34" charset="-127"/>
              </a:defRPr>
            </a:lvl9pPr>
          </a:lstStyle>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Trip Logic: Main PCB detects the compressor piston over stroke.</a:t>
            </a:r>
          </a:p>
          <a:p>
            <a:pPr marL="314325" indent="-314325" eaLnBrk="1" hangingPunct="1">
              <a:buFont typeface="Wingdings" panose="05000000000000000000" pitchFamily="2" charset="2"/>
              <a:buChar char="Ø"/>
            </a:pPr>
            <a:r>
              <a:rPr lang="en-US" altLang="ko-KR" sz="1000">
                <a:solidFill>
                  <a:srgbClr val="00B0F0"/>
                </a:solidFill>
                <a:latin typeface="LG Smart_H Regular" panose="020B0600000101010101" pitchFamily="34" charset="-127"/>
                <a:ea typeface="LG Smart_H Regular" panose="020B0600000101010101" pitchFamily="34" charset="-127"/>
                <a:sym typeface="Wingdings" pitchFamily="2" charset="2"/>
              </a:rPr>
              <a:t>Reaction Linear : Compressor is switched off. Main PCB applies power to the compressor after 60 seconds. </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Purpose : Circuit p</a:t>
            </a:r>
            <a:r>
              <a:rPr lang="en-US" altLang="ko-KR" sz="1000">
                <a:solidFill>
                  <a:srgbClr val="000000"/>
                </a:solidFill>
                <a:latin typeface="LG Smart_H Regular" panose="020B0600000101010101" pitchFamily="34" charset="-127"/>
                <a:ea typeface="LG Smart_H Regular" panose="020B0600000101010101" pitchFamily="34" charset="-127"/>
              </a:rPr>
              <a:t>rotection for piston crash by abnormally large piston stroke.</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Most Likely Cause : Internal compressor valve failure (can be intermittent) </a:t>
            </a:r>
            <a:endParaRPr lang="ko-KR" altLang="en-US" sz="1000">
              <a:solidFill>
                <a:srgbClr val="000000"/>
              </a:solidFill>
              <a:latin typeface="LG Smart_H Regular" panose="020B0600000101010101" pitchFamily="34" charset="-127"/>
              <a:ea typeface="LG Smart_H Regular" panose="020B0600000101010101" pitchFamily="34" charset="-127"/>
              <a:cs typeface="Verdana" pitchFamily="34" charset="0"/>
            </a:endParaRP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Least Likely Cause : </a:t>
            </a:r>
            <a:r>
              <a:rPr lang="en-US" altLang="ko-KR" sz="1000">
                <a:solidFill>
                  <a:srgbClr val="000000"/>
                </a:solidFill>
                <a:latin typeface="LG Smart_H Regular" panose="020B0600000101010101" pitchFamily="34" charset="-127"/>
                <a:ea typeface="LG Smart_H Regular" panose="020B0600000101010101" pitchFamily="34" charset="-127"/>
              </a:rPr>
              <a:t> Compressor harness connection failure between the PCB and compressor or capacitor.</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Other Possible Cause : Evaporator fan fault, defrost issue</a:t>
            </a:r>
            <a:endParaRPr lang="en-US" altLang="ko-KR" sz="1000">
              <a:solidFill>
                <a:srgbClr val="000000"/>
              </a:solidFill>
              <a:latin typeface="LG스마트체 Regular" pitchFamily="50" charset="-127"/>
              <a:ea typeface="LG스마트체 Regular" pitchFamily="50" charset="-127"/>
            </a:endParaRPr>
          </a:p>
        </p:txBody>
      </p:sp>
      <p:sp>
        <p:nvSpPr>
          <p:cNvPr id="5" name="Rectangle 4">
            <a:extLst>
              <a:ext uri="{FF2B5EF4-FFF2-40B4-BE49-F238E27FC236}">
                <a16:creationId xmlns:a16="http://schemas.microsoft.com/office/drawing/2014/main" id="{00A52CB1-BEF2-499C-84FB-EEDB97228C6C}"/>
              </a:ext>
            </a:extLst>
          </p:cNvPr>
          <p:cNvSpPr>
            <a:spLocks noChangeArrowheads="1"/>
          </p:cNvSpPr>
          <p:nvPr/>
        </p:nvSpPr>
        <p:spPr bwMode="auto">
          <a:xfrm>
            <a:off x="100389" y="3288245"/>
            <a:ext cx="8549640"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r>
              <a:rPr lang="en-US" altLang="ko-KR" sz="1540" b="1">
                <a:solidFill>
                  <a:srgbClr val="00B050"/>
                </a:solidFill>
                <a:latin typeface="LG Smart_H Regular" panose="020B0600000101010101" pitchFamily="34" charset="-127"/>
                <a:ea typeface="LG Smart_H Regular" panose="020B0600000101010101" pitchFamily="34" charset="-127"/>
              </a:rPr>
              <a:t>Over Voltage</a:t>
            </a:r>
            <a:r>
              <a:rPr lang="ko-KR" altLang="en-US" sz="1540" b="1">
                <a:solidFill>
                  <a:srgbClr val="00B050"/>
                </a:solidFill>
                <a:latin typeface="LG Smart_H Regular" panose="020B0600000101010101" pitchFamily="34" charset="-127"/>
                <a:ea typeface="LG Smart_H Regular" panose="020B0600000101010101" pitchFamily="34" charset="-127"/>
              </a:rPr>
              <a:t> </a:t>
            </a:r>
            <a:r>
              <a:rPr lang="en-US" altLang="ko-KR" sz="1540" b="1">
                <a:solidFill>
                  <a:srgbClr val="00B050"/>
                </a:solidFill>
                <a:latin typeface="LG Smart_H Regular" panose="020B0600000101010101" pitchFamily="34" charset="-127"/>
                <a:ea typeface="LG Smart_H Regular" panose="020B0600000101010101" pitchFamily="34" charset="-127"/>
              </a:rPr>
              <a:t>Trip – Main PCB LED Blinks 2x (BLDC Compressors)</a:t>
            </a:r>
          </a:p>
        </p:txBody>
      </p:sp>
      <p:sp>
        <p:nvSpPr>
          <p:cNvPr id="6" name="Rectangle 5">
            <a:extLst>
              <a:ext uri="{FF2B5EF4-FFF2-40B4-BE49-F238E27FC236}">
                <a16:creationId xmlns:a16="http://schemas.microsoft.com/office/drawing/2014/main" id="{0D41753C-3EC1-9931-F48A-FB9881A6CF66}"/>
              </a:ext>
            </a:extLst>
          </p:cNvPr>
          <p:cNvSpPr/>
          <p:nvPr/>
        </p:nvSpPr>
        <p:spPr>
          <a:xfrm>
            <a:off x="104697" y="3683540"/>
            <a:ext cx="9688195" cy="707886"/>
          </a:xfrm>
          <a:prstGeom prst="rect">
            <a:avLst/>
          </a:prstGeom>
        </p:spPr>
        <p:txBody>
          <a:bodyPr wrap="square">
            <a:spAutoFit/>
          </a:bodyPr>
          <a:lstStyle/>
          <a:p>
            <a:pPr marL="314325" indent="-314325">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Trip Logic : Detection of over voltage to the Main PCB DC link (above 450vDC)</a:t>
            </a:r>
          </a:p>
          <a:p>
            <a:pPr marL="314325" indent="-314325">
              <a:buFont typeface="Wingdings" panose="05000000000000000000" pitchFamily="2" charset="2"/>
              <a:buChar char="Ø"/>
            </a:pPr>
            <a:r>
              <a:rPr lang="en-US" altLang="ko-KR" sz="1000">
                <a:solidFill>
                  <a:srgbClr val="00B050"/>
                </a:solidFill>
                <a:latin typeface="LG Smart_H Regular" panose="020B0600000101010101" pitchFamily="34" charset="-127"/>
                <a:ea typeface="LG Smart_H Regular" panose="020B0600000101010101" pitchFamily="34" charset="-127"/>
                <a:sym typeface="Wingdings" pitchFamily="2" charset="2"/>
              </a:rPr>
              <a:t>Reaction BLDC : Compressor is switched off.  Main PCB applies power to the </a:t>
            </a:r>
            <a:r>
              <a:rPr lang="en-US" altLang="ko-KR" sz="1000">
                <a:solidFill>
                  <a:srgbClr val="00B050"/>
                </a:solidFill>
                <a:latin typeface="LG Smart_H Regular" panose="020B0600000101010101" pitchFamily="34" charset="-127"/>
                <a:ea typeface="LG Smart_H Regular" panose="020B0600000101010101" pitchFamily="34" charset="-127"/>
              </a:rPr>
              <a:t>compressor after 4 minutes.</a:t>
            </a:r>
            <a:endParaRPr lang="en-US" altLang="ko-KR" sz="1000">
              <a:solidFill>
                <a:srgbClr val="00B050"/>
              </a:solidFill>
              <a:latin typeface="LG Smart_H Regular" panose="020B0600000101010101" pitchFamily="34" charset="-127"/>
              <a:ea typeface="LG Smart_H Regular" panose="020B0600000101010101" pitchFamily="34" charset="-127"/>
              <a:sym typeface="Wingdings" pitchFamily="2" charset="2"/>
            </a:endParaRPr>
          </a:p>
          <a:p>
            <a:pPr marL="314325" indent="-314325">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Purpose : Protect the PCB from over voltage output.</a:t>
            </a:r>
          </a:p>
          <a:p>
            <a:pPr marL="314325" indent="-314325">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Most Likely Cause : Full or partial restriction close to the compressor outlet. Liquid forming in the outlet of the compressor. Internal compressor failure. </a:t>
            </a:r>
            <a:endParaRPr lang="ko-KR" altLang="en-US" sz="1000" baseline="-25000">
              <a:solidFill>
                <a:srgbClr val="000000"/>
              </a:solidFill>
              <a:latin typeface="LG Smart_H Regular" panose="020B0600000101010101" pitchFamily="34" charset="-127"/>
              <a:ea typeface="LG Smart_H Regular" panose="020B0600000101010101" pitchFamily="34" charset="-127"/>
              <a:cs typeface="Verdana" pitchFamily="34" charset="0"/>
            </a:endParaRPr>
          </a:p>
        </p:txBody>
      </p:sp>
      <p:pic>
        <p:nvPicPr>
          <p:cNvPr id="7" name="Picture 6">
            <a:extLst>
              <a:ext uri="{FF2B5EF4-FFF2-40B4-BE49-F238E27FC236}">
                <a16:creationId xmlns:a16="http://schemas.microsoft.com/office/drawing/2014/main" id="{7D1756DD-206D-68FE-DA06-4578071C1D7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50000"/>
                    </a14:imgEffect>
                  </a14:imgLayer>
                </a14:imgProps>
              </a:ext>
            </a:extLst>
          </a:blip>
          <a:stretch>
            <a:fillRect/>
          </a:stretch>
        </p:blipFill>
        <p:spPr>
          <a:xfrm>
            <a:off x="173646" y="3592650"/>
            <a:ext cx="4211955" cy="91493"/>
          </a:xfrm>
          <a:prstGeom prst="rect">
            <a:avLst/>
          </a:prstGeom>
        </p:spPr>
      </p:pic>
      <p:pic>
        <p:nvPicPr>
          <p:cNvPr id="8" name="Picture 7">
            <a:extLst>
              <a:ext uri="{FF2B5EF4-FFF2-40B4-BE49-F238E27FC236}">
                <a16:creationId xmlns:a16="http://schemas.microsoft.com/office/drawing/2014/main" id="{7449464D-9268-B3C4-5C73-307E5FD772ED}"/>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30000"/>
                    </a14:imgEffect>
                  </a14:imgLayer>
                </a14:imgProps>
              </a:ext>
            </a:extLst>
          </a:blip>
          <a:stretch>
            <a:fillRect/>
          </a:stretch>
        </p:blipFill>
        <p:spPr>
          <a:xfrm>
            <a:off x="191225" y="2108860"/>
            <a:ext cx="4704398" cy="96180"/>
          </a:xfrm>
          <a:prstGeom prst="rect">
            <a:avLst/>
          </a:prstGeom>
        </p:spPr>
      </p:pic>
      <p:sp>
        <p:nvSpPr>
          <p:cNvPr id="9" name="Title 1">
            <a:extLst>
              <a:ext uri="{FF2B5EF4-FFF2-40B4-BE49-F238E27FC236}">
                <a16:creationId xmlns:a16="http://schemas.microsoft.com/office/drawing/2014/main" id="{09D009CE-CF55-1AD4-82AC-E9D07437283F}"/>
              </a:ext>
            </a:extLst>
          </p:cNvPr>
          <p:cNvSpPr txBox="1">
            <a:spLocks/>
          </p:cNvSpPr>
          <p:nvPr/>
        </p:nvSpPr>
        <p:spPr>
          <a:xfrm>
            <a:off x="0" y="127744"/>
            <a:ext cx="9890760" cy="377190"/>
          </a:xfrm>
          <a:prstGeom prst="rect">
            <a:avLst/>
          </a:prstGeom>
        </p:spPr>
        <p:txBody>
          <a:bodyPr/>
          <a:lstStyle>
            <a:lvl1pPr algn="l" rtl="0" eaLnBrk="1" fontAlgn="base" hangingPunct="1">
              <a:spcBef>
                <a:spcPct val="0"/>
              </a:spcBef>
              <a:spcAft>
                <a:spcPct val="0"/>
              </a:spcAft>
              <a:defRPr sz="1600" b="1">
                <a:solidFill>
                  <a:schemeClr val="tx2"/>
                </a:solidFill>
                <a:latin typeface="Arial" pitchFamily="34" charset="0"/>
                <a:ea typeface="+mj-ea"/>
                <a:cs typeface="Arial" pitchFamily="34" charset="0"/>
              </a:defRPr>
            </a:lvl1pPr>
            <a:lvl2pPr algn="l" rtl="0" eaLnBrk="1" fontAlgn="base" hangingPunct="1">
              <a:spcBef>
                <a:spcPct val="0"/>
              </a:spcBef>
              <a:spcAft>
                <a:spcPct val="0"/>
              </a:spcAft>
              <a:defRPr sz="1600">
                <a:solidFill>
                  <a:schemeClr val="tx2"/>
                </a:solidFill>
                <a:latin typeface="Lucida Sans Unicode" pitchFamily="34" charset="0"/>
                <a:cs typeface="Arial" charset="0"/>
              </a:defRPr>
            </a:lvl2pPr>
            <a:lvl3pPr algn="l" rtl="0" eaLnBrk="1" fontAlgn="base" hangingPunct="1">
              <a:spcBef>
                <a:spcPct val="0"/>
              </a:spcBef>
              <a:spcAft>
                <a:spcPct val="0"/>
              </a:spcAft>
              <a:defRPr sz="1600">
                <a:solidFill>
                  <a:schemeClr val="tx2"/>
                </a:solidFill>
                <a:latin typeface="Lucida Sans Unicode" pitchFamily="34" charset="0"/>
                <a:cs typeface="Arial" charset="0"/>
              </a:defRPr>
            </a:lvl3pPr>
            <a:lvl4pPr algn="l" rtl="0" eaLnBrk="1" fontAlgn="base" hangingPunct="1">
              <a:spcBef>
                <a:spcPct val="0"/>
              </a:spcBef>
              <a:spcAft>
                <a:spcPct val="0"/>
              </a:spcAft>
              <a:defRPr sz="1600">
                <a:solidFill>
                  <a:schemeClr val="tx2"/>
                </a:solidFill>
                <a:latin typeface="Lucida Sans Unicode" pitchFamily="34" charset="0"/>
                <a:cs typeface="Arial" charset="0"/>
              </a:defRPr>
            </a:lvl4pPr>
            <a:lvl5pPr algn="l" rtl="0" eaLnBrk="1" fontAlgn="base" hangingPunct="1">
              <a:spcBef>
                <a:spcPct val="0"/>
              </a:spcBef>
              <a:spcAft>
                <a:spcPct val="0"/>
              </a:spcAft>
              <a:defRPr sz="1600">
                <a:solidFill>
                  <a:schemeClr val="tx2"/>
                </a:solidFill>
                <a:latin typeface="Lucida Sans Unicode" pitchFamily="34" charset="0"/>
                <a:cs typeface="Arial" charset="0"/>
              </a:defRPr>
            </a:lvl5pPr>
            <a:lvl6pPr marL="457200" algn="l" rtl="0" eaLnBrk="1" fontAlgn="base" hangingPunct="1">
              <a:spcBef>
                <a:spcPct val="0"/>
              </a:spcBef>
              <a:spcAft>
                <a:spcPct val="0"/>
              </a:spcAft>
              <a:defRPr sz="1600">
                <a:solidFill>
                  <a:schemeClr val="tx2"/>
                </a:solidFill>
                <a:latin typeface="Lucida Sans Unicode" pitchFamily="34" charset="0"/>
                <a:cs typeface="Arial" charset="0"/>
              </a:defRPr>
            </a:lvl6pPr>
            <a:lvl7pPr marL="914400" algn="l" rtl="0" eaLnBrk="1" fontAlgn="base" hangingPunct="1">
              <a:spcBef>
                <a:spcPct val="0"/>
              </a:spcBef>
              <a:spcAft>
                <a:spcPct val="0"/>
              </a:spcAft>
              <a:defRPr sz="1600">
                <a:solidFill>
                  <a:schemeClr val="tx2"/>
                </a:solidFill>
                <a:latin typeface="Lucida Sans Unicode" pitchFamily="34" charset="0"/>
                <a:cs typeface="Arial" charset="0"/>
              </a:defRPr>
            </a:lvl7pPr>
            <a:lvl8pPr marL="1371600" algn="l" rtl="0" eaLnBrk="1" fontAlgn="base" hangingPunct="1">
              <a:spcBef>
                <a:spcPct val="0"/>
              </a:spcBef>
              <a:spcAft>
                <a:spcPct val="0"/>
              </a:spcAft>
              <a:defRPr sz="1600">
                <a:solidFill>
                  <a:schemeClr val="tx2"/>
                </a:solidFill>
                <a:latin typeface="Lucida Sans Unicode" pitchFamily="34" charset="0"/>
                <a:cs typeface="Arial" charset="0"/>
              </a:defRPr>
            </a:lvl8pPr>
            <a:lvl9pPr marL="1828800" algn="l" rtl="0" eaLnBrk="1" fontAlgn="base" hangingPunct="1">
              <a:spcBef>
                <a:spcPct val="0"/>
              </a:spcBef>
              <a:spcAft>
                <a:spcPct val="0"/>
              </a:spcAft>
              <a:defRPr sz="1600">
                <a:solidFill>
                  <a:schemeClr val="tx2"/>
                </a:solidFill>
                <a:latin typeface="Lucida Sans Unicode" pitchFamily="34" charset="0"/>
                <a:cs typeface="Arial" charset="0"/>
              </a:defRPr>
            </a:lvl9pPr>
          </a:lstStyle>
          <a:p>
            <a:r>
              <a:rPr lang="en-US" sz="2200" kern="0">
                <a:solidFill>
                  <a:schemeClr val="tx1"/>
                </a:solidFill>
                <a:latin typeface="LG Smart_H Regular" panose="020B0600000101010101" pitchFamily="34" charset="-127"/>
                <a:ea typeface="LG Smart_H Regular" panose="020B0600000101010101" pitchFamily="34" charset="-127"/>
              </a:rPr>
              <a:t>Blink Codes</a:t>
            </a:r>
          </a:p>
        </p:txBody>
      </p:sp>
      <p:sp>
        <p:nvSpPr>
          <p:cNvPr id="10" name="Rectangle 43">
            <a:extLst>
              <a:ext uri="{FF2B5EF4-FFF2-40B4-BE49-F238E27FC236}">
                <a16:creationId xmlns:a16="http://schemas.microsoft.com/office/drawing/2014/main" id="{DCF5ECC1-2A5B-0065-4476-E6EA18FDBB24}"/>
              </a:ext>
            </a:extLst>
          </p:cNvPr>
          <p:cNvSpPr>
            <a:spLocks noChangeArrowheads="1"/>
          </p:cNvSpPr>
          <p:nvPr/>
        </p:nvSpPr>
        <p:spPr bwMode="auto">
          <a:xfrm>
            <a:off x="99690" y="4964506"/>
            <a:ext cx="96393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tabLst>
                <a:tab pos="273050" algn="l"/>
              </a:tabLst>
              <a:defRPr kumimoji="1">
                <a:solidFill>
                  <a:schemeClr val="tx1"/>
                </a:solidFill>
                <a:latin typeface="굴림" pitchFamily="34" charset="-127"/>
                <a:ea typeface="굴림" pitchFamily="34" charset="-127"/>
              </a:defRPr>
            </a:lvl1pPr>
            <a:lvl2pPr marL="742950" indent="-285750" eaLnBrk="0" hangingPunct="0">
              <a:tabLst>
                <a:tab pos="273050" algn="l"/>
              </a:tabLst>
              <a:defRPr kumimoji="1">
                <a:solidFill>
                  <a:schemeClr val="tx1"/>
                </a:solidFill>
                <a:latin typeface="굴림" pitchFamily="34" charset="-127"/>
                <a:ea typeface="굴림" pitchFamily="34" charset="-127"/>
              </a:defRPr>
            </a:lvl2pPr>
            <a:lvl3pPr marL="1143000" indent="-228600" eaLnBrk="0" hangingPunct="0">
              <a:tabLst>
                <a:tab pos="273050" algn="l"/>
              </a:tabLst>
              <a:defRPr kumimoji="1">
                <a:solidFill>
                  <a:schemeClr val="tx1"/>
                </a:solidFill>
                <a:latin typeface="굴림" pitchFamily="34" charset="-127"/>
                <a:ea typeface="굴림" pitchFamily="34" charset="-127"/>
              </a:defRPr>
            </a:lvl3pPr>
            <a:lvl4pPr marL="1600200" indent="-228600" eaLnBrk="0" hangingPunct="0">
              <a:tabLst>
                <a:tab pos="273050" algn="l"/>
              </a:tabLst>
              <a:defRPr kumimoji="1">
                <a:solidFill>
                  <a:schemeClr val="tx1"/>
                </a:solidFill>
                <a:latin typeface="굴림" pitchFamily="34" charset="-127"/>
                <a:ea typeface="굴림" pitchFamily="34" charset="-127"/>
              </a:defRPr>
            </a:lvl4pPr>
            <a:lvl5pPr marL="2057400" indent="-228600" eaLnBrk="0" hangingPunct="0">
              <a:tabLst>
                <a:tab pos="273050" algn="l"/>
              </a:tabLst>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tabLst>
                <a:tab pos="273050" algn="l"/>
              </a:tabLs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tabLst>
                <a:tab pos="273050" algn="l"/>
              </a:tabLs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tabLst>
                <a:tab pos="273050" algn="l"/>
              </a:tabLs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tabLst>
                <a:tab pos="273050" algn="l"/>
              </a:tabLst>
              <a:defRPr kumimoji="1">
                <a:solidFill>
                  <a:schemeClr val="tx1"/>
                </a:solidFill>
                <a:latin typeface="굴림" pitchFamily="34" charset="-127"/>
                <a:ea typeface="굴림" pitchFamily="34" charset="-127"/>
              </a:defRPr>
            </a:lvl9pPr>
          </a:lstStyle>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Trip Logic : Main PCB Detects open circuit to the compressor.</a:t>
            </a:r>
          </a:p>
          <a:p>
            <a:pPr marL="314325" indent="-314325" eaLnBrk="1" hangingPunct="1">
              <a:buFont typeface="Wingdings" panose="05000000000000000000" pitchFamily="2" charset="2"/>
              <a:buChar char="Ø"/>
            </a:pPr>
            <a:r>
              <a:rPr lang="en-US" altLang="ko-KR" sz="1000">
                <a:solidFill>
                  <a:srgbClr val="00B0F0"/>
                </a:solidFill>
                <a:latin typeface="LG Smart_H Regular" panose="020B0600000101010101" pitchFamily="34" charset="-127"/>
                <a:ea typeface="LG Smart_H Regular" panose="020B0600000101010101" pitchFamily="34" charset="-127"/>
                <a:sym typeface="Wingdings" pitchFamily="2" charset="2"/>
              </a:rPr>
              <a:t>Reaction Linear : Compressor is switched off. Main PCB applies power to the compressor after 40 seconds.</a:t>
            </a:r>
          </a:p>
          <a:p>
            <a:pPr marL="314325" indent="-314325" eaLnBrk="1" hangingPunct="1">
              <a:buFont typeface="Wingdings" panose="05000000000000000000" pitchFamily="2" charset="2"/>
              <a:buChar char="Ø"/>
            </a:pPr>
            <a:r>
              <a:rPr lang="en-US" altLang="ko-KR" sz="1000">
                <a:solidFill>
                  <a:srgbClr val="00B050"/>
                </a:solidFill>
                <a:latin typeface="LG Smart_H Regular" panose="020B0600000101010101" pitchFamily="34" charset="-127"/>
                <a:ea typeface="LG Smart_H Regular" panose="020B0600000101010101" pitchFamily="34" charset="-127"/>
                <a:sym typeface="Wingdings" pitchFamily="2" charset="2"/>
              </a:rPr>
              <a:t>Reaction BLDC : Compressor is switched off. Main PCB applies power to the compressor after 4.5 minutes.</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Purpose : </a:t>
            </a:r>
            <a:r>
              <a:rPr lang="en-US" altLang="ko-KR" sz="1000">
                <a:solidFill>
                  <a:srgbClr val="000000"/>
                </a:solidFill>
                <a:latin typeface="LG Smart_H Regular" panose="020B0600000101010101" pitchFamily="34" charset="-127"/>
                <a:ea typeface="LG Smart_H Regular" panose="020B0600000101010101" pitchFamily="34" charset="-127"/>
              </a:rPr>
              <a:t>Protection for the main PCB (Over-Voltage and Over-Current)</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Most Likely Cause : Open compressor winding. Open harness between PCB and compressor and or capacitor.</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Least Likely Cause : Main PCB </a:t>
            </a:r>
            <a:endParaRPr lang="en-US" altLang="ko-KR" sz="1000">
              <a:solidFill>
                <a:srgbClr val="000000"/>
              </a:solidFill>
              <a:latin typeface="LG스마트체 Regular" pitchFamily="50" charset="-127"/>
              <a:ea typeface="LG스마트체 Regular" pitchFamily="50" charset="-127"/>
            </a:endParaRPr>
          </a:p>
        </p:txBody>
      </p:sp>
      <p:sp>
        <p:nvSpPr>
          <p:cNvPr id="11" name="Rectangle 2">
            <a:extLst>
              <a:ext uri="{FF2B5EF4-FFF2-40B4-BE49-F238E27FC236}">
                <a16:creationId xmlns:a16="http://schemas.microsoft.com/office/drawing/2014/main" id="{E8BDCBEF-9BF4-E997-0724-5956415E123D}"/>
              </a:ext>
            </a:extLst>
          </p:cNvPr>
          <p:cNvSpPr>
            <a:spLocks noChangeArrowheads="1"/>
          </p:cNvSpPr>
          <p:nvPr/>
        </p:nvSpPr>
        <p:spPr bwMode="auto">
          <a:xfrm>
            <a:off x="106559" y="4579303"/>
            <a:ext cx="8455343"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r>
              <a:rPr lang="en-US" altLang="ko-KR" sz="1540" b="1">
                <a:solidFill>
                  <a:srgbClr val="000000"/>
                </a:solidFill>
                <a:latin typeface="LG Smart_H Regular" panose="020B0600000101010101" pitchFamily="34" charset="-127"/>
                <a:ea typeface="LG Smart_H Regular" panose="020B0600000101010101" pitchFamily="34" charset="-127"/>
              </a:rPr>
              <a:t>No Connection</a:t>
            </a:r>
            <a:r>
              <a:rPr lang="ko-KR" altLang="en-US" sz="1540" b="1">
                <a:solidFill>
                  <a:srgbClr val="000000"/>
                </a:solidFill>
                <a:latin typeface="LG Smart_H Regular" panose="020B0600000101010101" pitchFamily="34" charset="-127"/>
                <a:ea typeface="LG Smart_H Regular" panose="020B0600000101010101" pitchFamily="34" charset="-127"/>
              </a:rPr>
              <a:t> </a:t>
            </a:r>
            <a:r>
              <a:rPr lang="en-US" altLang="ko-KR" sz="1540" b="1">
                <a:solidFill>
                  <a:srgbClr val="000000"/>
                </a:solidFill>
                <a:latin typeface="LG Smart_H Regular" panose="020B0600000101010101" pitchFamily="34" charset="-127"/>
                <a:ea typeface="LG Smart_H Regular" panose="020B0600000101010101" pitchFamily="34" charset="-127"/>
              </a:rPr>
              <a:t>Trip – Main</a:t>
            </a:r>
            <a:r>
              <a:rPr lang="ko-KR" altLang="en-US" sz="1540" b="1">
                <a:solidFill>
                  <a:srgbClr val="000000"/>
                </a:solidFill>
                <a:latin typeface="LG Smart_H Regular" panose="020B0600000101010101" pitchFamily="34" charset="-127"/>
                <a:ea typeface="LG Smart_H Regular" panose="020B0600000101010101" pitchFamily="34" charset="-127"/>
              </a:rPr>
              <a:t> </a:t>
            </a:r>
            <a:r>
              <a:rPr lang="en-US" altLang="ko-KR" sz="1540" b="1">
                <a:solidFill>
                  <a:srgbClr val="000000"/>
                </a:solidFill>
                <a:latin typeface="LG Smart_H Regular" panose="020B0600000101010101" pitchFamily="34" charset="-127"/>
                <a:ea typeface="LG Smart_H Regular" panose="020B0600000101010101" pitchFamily="34" charset="-127"/>
              </a:rPr>
              <a:t>PCB LED Blinks 3x (</a:t>
            </a:r>
            <a:r>
              <a:rPr lang="en-US" altLang="ko-KR" sz="1540" b="1">
                <a:latin typeface="LG Smart_H Regular" panose="020B0600000101010101" pitchFamily="34" charset="-127"/>
                <a:ea typeface="LG Smart_H Regular" panose="020B0600000101010101" pitchFamily="34" charset="-127"/>
              </a:rPr>
              <a:t>Linear and BLDC Compressors</a:t>
            </a:r>
            <a:r>
              <a:rPr lang="en-US" altLang="ko-KR" sz="1540" b="1">
                <a:solidFill>
                  <a:srgbClr val="000000"/>
                </a:solidFill>
                <a:latin typeface="LG Smart_H Regular" panose="020B0600000101010101" pitchFamily="34" charset="-127"/>
                <a:ea typeface="LG Smart_H Regular" panose="020B0600000101010101" pitchFamily="34" charset="-127"/>
              </a:rPr>
              <a:t>) </a:t>
            </a:r>
          </a:p>
        </p:txBody>
      </p:sp>
      <p:pic>
        <p:nvPicPr>
          <p:cNvPr id="12" name="Picture 11">
            <a:extLst>
              <a:ext uri="{FF2B5EF4-FFF2-40B4-BE49-F238E27FC236}">
                <a16:creationId xmlns:a16="http://schemas.microsoft.com/office/drawing/2014/main" id="{47C5C568-89CA-7FEF-D2CF-83C06FBBA407}"/>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50000"/>
                    </a14:imgEffect>
                  </a14:imgLayer>
                </a14:imgProps>
              </a:ext>
            </a:extLst>
          </a:blip>
          <a:stretch>
            <a:fillRect/>
          </a:stretch>
        </p:blipFill>
        <p:spPr>
          <a:xfrm>
            <a:off x="176344" y="4866244"/>
            <a:ext cx="4222433" cy="96180"/>
          </a:xfrm>
          <a:prstGeom prst="rect">
            <a:avLst/>
          </a:prstGeom>
        </p:spPr>
      </p:pic>
      <p:pic>
        <p:nvPicPr>
          <p:cNvPr id="13" name="Picture 12">
            <a:extLst>
              <a:ext uri="{FF2B5EF4-FFF2-40B4-BE49-F238E27FC236}">
                <a16:creationId xmlns:a16="http://schemas.microsoft.com/office/drawing/2014/main" id="{C748E52F-58F5-8F31-70B9-6D96DF6554DE}"/>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30000"/>
                    </a14:imgEffect>
                  </a14:imgLayer>
                </a14:imgProps>
              </a:ext>
            </a:extLst>
          </a:blip>
          <a:stretch>
            <a:fillRect/>
          </a:stretch>
        </p:blipFill>
        <p:spPr>
          <a:xfrm>
            <a:off x="188199" y="873369"/>
            <a:ext cx="4076700" cy="100951"/>
          </a:xfrm>
          <a:prstGeom prst="rect">
            <a:avLst/>
          </a:prstGeom>
        </p:spPr>
      </p:pic>
      <p:sp>
        <p:nvSpPr>
          <p:cNvPr id="14" name="Rectangle 13">
            <a:extLst>
              <a:ext uri="{FF2B5EF4-FFF2-40B4-BE49-F238E27FC236}">
                <a16:creationId xmlns:a16="http://schemas.microsoft.com/office/drawing/2014/main" id="{1AF4E67C-193A-E41C-6732-1E3C520DF19E}"/>
              </a:ext>
            </a:extLst>
          </p:cNvPr>
          <p:cNvSpPr/>
          <p:nvPr/>
        </p:nvSpPr>
        <p:spPr>
          <a:xfrm>
            <a:off x="100630" y="543082"/>
            <a:ext cx="9890760" cy="329321"/>
          </a:xfrm>
          <a:prstGeom prst="rect">
            <a:avLst/>
          </a:prstGeom>
        </p:spPr>
        <p:txBody>
          <a:bodyPr wrap="square">
            <a:spAutoFit/>
          </a:bodyPr>
          <a:lstStyle/>
          <a:p>
            <a:r>
              <a:rPr lang="en-US" altLang="ko-KR" sz="1540" b="1">
                <a:solidFill>
                  <a:srgbClr val="000000"/>
                </a:solidFill>
                <a:latin typeface="LG Smart_H Regular" panose="020B0600000101010101" pitchFamily="34" charset="-127"/>
                <a:ea typeface="LG Smart_H Regular" panose="020B0600000101010101" pitchFamily="34" charset="-127"/>
              </a:rPr>
              <a:t>FCT0 Trip (Voltage) – Main PCB LED Blink 1x (</a:t>
            </a:r>
            <a:r>
              <a:rPr lang="en-US" altLang="ko-KR" sz="1540" b="1">
                <a:latin typeface="LG Smart_H Regular" panose="020B0600000101010101" pitchFamily="34" charset="-127"/>
                <a:ea typeface="LG Smart_H Regular" panose="020B0600000101010101" pitchFamily="34" charset="-127"/>
              </a:rPr>
              <a:t>Linear and BLDC </a:t>
            </a:r>
            <a:r>
              <a:rPr lang="en-US" altLang="ko-KR" sz="1540" b="1">
                <a:solidFill>
                  <a:srgbClr val="000000"/>
                </a:solidFill>
                <a:latin typeface="LG Smart_H Regular" panose="020B0600000101010101" pitchFamily="34" charset="-127"/>
                <a:ea typeface="LG Smart_H Regular" panose="020B0600000101010101" pitchFamily="34" charset="-127"/>
              </a:rPr>
              <a:t>Compressors)  </a:t>
            </a:r>
          </a:p>
        </p:txBody>
      </p:sp>
      <p:sp>
        <p:nvSpPr>
          <p:cNvPr id="15" name="Rectangle 2">
            <a:extLst>
              <a:ext uri="{FF2B5EF4-FFF2-40B4-BE49-F238E27FC236}">
                <a16:creationId xmlns:a16="http://schemas.microsoft.com/office/drawing/2014/main" id="{752D075D-6F35-186F-A16E-18191B9AA9A9}"/>
              </a:ext>
            </a:extLst>
          </p:cNvPr>
          <p:cNvSpPr>
            <a:spLocks noChangeArrowheads="1"/>
          </p:cNvSpPr>
          <p:nvPr/>
        </p:nvSpPr>
        <p:spPr bwMode="auto">
          <a:xfrm>
            <a:off x="102740" y="6145712"/>
            <a:ext cx="9259954"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r>
              <a:rPr lang="en-US" altLang="ko-KR" sz="1540" b="1">
                <a:solidFill>
                  <a:srgbClr val="000000"/>
                </a:solidFill>
                <a:latin typeface="LG Smart_H Regular" panose="020B0600000101010101" pitchFamily="34" charset="-127"/>
                <a:ea typeface="LG Smart_H Regular" panose="020B0600000101010101" pitchFamily="34" charset="-127"/>
              </a:rPr>
              <a:t>Over Voltage</a:t>
            </a:r>
            <a:r>
              <a:rPr lang="ko-KR" altLang="en-US" sz="1540" b="1">
                <a:solidFill>
                  <a:srgbClr val="000000"/>
                </a:solidFill>
                <a:latin typeface="LG Smart_H Regular" panose="020B0600000101010101" pitchFamily="34" charset="-127"/>
                <a:ea typeface="LG Smart_H Regular" panose="020B0600000101010101" pitchFamily="34" charset="-127"/>
              </a:rPr>
              <a:t> </a:t>
            </a:r>
            <a:r>
              <a:rPr lang="en-US" altLang="ko-KR" sz="1540" b="1">
                <a:solidFill>
                  <a:srgbClr val="000000"/>
                </a:solidFill>
                <a:latin typeface="LG Smart_H Regular" panose="020B0600000101010101" pitchFamily="34" charset="-127"/>
                <a:ea typeface="LG Smart_H Regular" panose="020B0600000101010101" pitchFamily="34" charset="-127"/>
              </a:rPr>
              <a:t>Trip – Main PCB LED Blinks 4x (</a:t>
            </a:r>
            <a:r>
              <a:rPr lang="en-US" altLang="ko-KR" sz="1540" b="1">
                <a:solidFill>
                  <a:srgbClr val="00B0F0"/>
                </a:solidFill>
                <a:latin typeface="LG Smart_H Regular" panose="020B0600000101010101" pitchFamily="34" charset="-127"/>
                <a:ea typeface="LG Smart_H Regular" panose="020B0600000101010101" pitchFamily="34" charset="-127"/>
              </a:rPr>
              <a:t>Linear Compressors</a:t>
            </a:r>
            <a:r>
              <a:rPr lang="en-US" altLang="ko-KR" sz="1540" b="1">
                <a:solidFill>
                  <a:srgbClr val="000000"/>
                </a:solidFill>
                <a:latin typeface="LG Smart_H Regular" panose="020B0600000101010101" pitchFamily="34" charset="-127"/>
                <a:ea typeface="LG Smart_H Regular" panose="020B0600000101010101" pitchFamily="34" charset="-127"/>
              </a:rPr>
              <a:t>)</a:t>
            </a:r>
          </a:p>
        </p:txBody>
      </p:sp>
      <p:sp>
        <p:nvSpPr>
          <p:cNvPr id="16" name="Rectangle 15">
            <a:extLst>
              <a:ext uri="{FF2B5EF4-FFF2-40B4-BE49-F238E27FC236}">
                <a16:creationId xmlns:a16="http://schemas.microsoft.com/office/drawing/2014/main" id="{00E54C22-E875-A7DF-EFFC-C372B4A06569}"/>
              </a:ext>
            </a:extLst>
          </p:cNvPr>
          <p:cNvSpPr/>
          <p:nvPr/>
        </p:nvSpPr>
        <p:spPr>
          <a:xfrm>
            <a:off x="102740" y="6586030"/>
            <a:ext cx="9688195" cy="707886"/>
          </a:xfrm>
          <a:prstGeom prst="rect">
            <a:avLst/>
          </a:prstGeom>
        </p:spPr>
        <p:txBody>
          <a:bodyPr wrap="square">
            <a:spAutoFit/>
          </a:bodyPr>
          <a:lstStyle/>
          <a:p>
            <a:pPr marL="314325" indent="-314325">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Trip Logic : Detection of over voltage to the Main PCB DC link (above 450vDC)</a:t>
            </a:r>
          </a:p>
          <a:p>
            <a:pPr marL="314325" indent="-314325">
              <a:buFont typeface="Wingdings" panose="05000000000000000000" pitchFamily="2" charset="2"/>
              <a:buChar char="Ø"/>
            </a:pPr>
            <a:r>
              <a:rPr lang="en-US" altLang="ko-KR" sz="1000">
                <a:solidFill>
                  <a:srgbClr val="00B0F0"/>
                </a:solidFill>
                <a:latin typeface="LG Smart_H Regular" panose="020B0600000101010101" pitchFamily="34" charset="-127"/>
                <a:ea typeface="LG Smart_H Regular" panose="020B0600000101010101" pitchFamily="34" charset="-127"/>
                <a:sym typeface="Wingdings" pitchFamily="2" charset="2"/>
              </a:rPr>
              <a:t>Reaction Linear : Compressor is switched off.  Main PCB applies power to the </a:t>
            </a:r>
            <a:r>
              <a:rPr lang="en-US" altLang="ko-KR" sz="1000">
                <a:solidFill>
                  <a:srgbClr val="00B0F0"/>
                </a:solidFill>
                <a:latin typeface="LG Smart_H Regular" panose="020B0600000101010101" pitchFamily="34" charset="-127"/>
                <a:ea typeface="LG Smart_H Regular" panose="020B0600000101010101" pitchFamily="34" charset="-127"/>
              </a:rPr>
              <a:t>compressor after 90 seconds.</a:t>
            </a:r>
            <a:endParaRPr lang="en-US" altLang="ko-KR" sz="1000">
              <a:solidFill>
                <a:srgbClr val="00B0F0"/>
              </a:solidFill>
              <a:latin typeface="LG Smart_H Regular" panose="020B0600000101010101" pitchFamily="34" charset="-127"/>
              <a:ea typeface="LG Smart_H Regular" panose="020B0600000101010101" pitchFamily="34" charset="-127"/>
              <a:sym typeface="Wingdings" pitchFamily="2" charset="2"/>
            </a:endParaRPr>
          </a:p>
          <a:p>
            <a:pPr marL="314325" indent="-314325">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Purpose : Protect the PCB from over voltage output.</a:t>
            </a:r>
          </a:p>
          <a:p>
            <a:pPr marL="314325" indent="-314325">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Most Likely Cause : Full or partial restriction close to the compressor outlet. Liquid forming in the outlet of the compressor. </a:t>
            </a:r>
            <a:endParaRPr lang="ko-KR" altLang="en-US" sz="1000" baseline="-25000">
              <a:solidFill>
                <a:srgbClr val="000000"/>
              </a:solidFill>
              <a:latin typeface="LG Smart_H Regular" panose="020B0600000101010101" pitchFamily="34" charset="-127"/>
              <a:ea typeface="LG Smart_H Regular" panose="020B0600000101010101" pitchFamily="34" charset="-127"/>
              <a:cs typeface="Verdana" pitchFamily="34" charset="0"/>
            </a:endParaRPr>
          </a:p>
        </p:txBody>
      </p:sp>
      <p:pic>
        <p:nvPicPr>
          <p:cNvPr id="17" name="Picture 16">
            <a:extLst>
              <a:ext uri="{FF2B5EF4-FFF2-40B4-BE49-F238E27FC236}">
                <a16:creationId xmlns:a16="http://schemas.microsoft.com/office/drawing/2014/main" id="{98EB900E-68C2-9032-299D-96D52F23DEB9}"/>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30000"/>
                    </a14:imgEffect>
                  </a14:imgLayer>
                </a14:imgProps>
              </a:ext>
            </a:extLst>
          </a:blip>
          <a:stretch>
            <a:fillRect/>
          </a:stretch>
        </p:blipFill>
        <p:spPr>
          <a:xfrm>
            <a:off x="175052" y="6495194"/>
            <a:ext cx="3030670" cy="90559"/>
          </a:xfrm>
          <a:prstGeom prst="rect">
            <a:avLst/>
          </a:prstGeom>
        </p:spPr>
      </p:pic>
    </p:spTree>
    <p:extLst>
      <p:ext uri="{BB962C8B-B14F-4D97-AF65-F5344CB8AC3E}">
        <p14:creationId xmlns:p14="http://schemas.microsoft.com/office/powerpoint/2010/main" val="3841694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0145BD2-A603-00A3-59B4-EF3C3A5E71E2}"/>
              </a:ext>
            </a:extLst>
          </p:cNvPr>
          <p:cNvSpPr>
            <a:spLocks noChangeArrowheads="1"/>
          </p:cNvSpPr>
          <p:nvPr/>
        </p:nvSpPr>
        <p:spPr bwMode="auto">
          <a:xfrm>
            <a:off x="102740" y="4311608"/>
            <a:ext cx="9597391" cy="155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314325" indent="-314325" eaLnBrk="1" hangingPunct="1">
              <a:lnSpc>
                <a:spcPct val="120000"/>
              </a:lnSpc>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Trip Logic : Main PCB Detects IPM Short</a:t>
            </a:r>
          </a:p>
          <a:p>
            <a:pPr marL="314325" indent="-314325" eaLnBrk="1" hangingPunct="1">
              <a:lnSpc>
                <a:spcPct val="120000"/>
              </a:lnSpc>
              <a:buFont typeface="Wingdings" panose="05000000000000000000" pitchFamily="2" charset="2"/>
              <a:buChar char="Ø"/>
            </a:pPr>
            <a:r>
              <a:rPr lang="en-US" altLang="ko-KR" sz="1000">
                <a:solidFill>
                  <a:srgbClr val="00B0F0"/>
                </a:solidFill>
                <a:latin typeface="LG Smart_H Regular" panose="020B0600000101010101" pitchFamily="34" charset="-127"/>
                <a:ea typeface="LG Smart_H Regular" panose="020B0600000101010101" pitchFamily="34" charset="-127"/>
                <a:sym typeface="Wingdings" pitchFamily="2" charset="2"/>
              </a:rPr>
              <a:t>Reaction Linear : Compressor is switched off. The Main PCB applies power to the compressor every 20 seconds. </a:t>
            </a:r>
          </a:p>
          <a:p>
            <a:pPr marL="314325" indent="-314325" eaLnBrk="1" hangingPunct="1">
              <a:lnSpc>
                <a:spcPct val="120000"/>
              </a:lnSpc>
              <a:buFont typeface="Wingdings" panose="05000000000000000000" pitchFamily="2" charset="2"/>
              <a:buChar char="Ø"/>
            </a:pPr>
            <a:r>
              <a:rPr lang="en-US" altLang="ko-KR" sz="1000">
                <a:solidFill>
                  <a:srgbClr val="00B050"/>
                </a:solidFill>
                <a:latin typeface="LG Smart_H Regular" panose="020B0600000101010101" pitchFamily="34" charset="-127"/>
                <a:ea typeface="LG Smart_H Regular" panose="020B0600000101010101" pitchFamily="34" charset="-127"/>
                <a:sym typeface="Wingdings" pitchFamily="2" charset="2"/>
              </a:rPr>
              <a:t>Reaction BLDC : Compressor is switched off. The Main PCB applies power to the compressor every  300 seconds.</a:t>
            </a:r>
          </a:p>
          <a:p>
            <a:pPr marL="314325" indent="-314325" eaLnBrk="1" hangingPunct="1">
              <a:lnSpc>
                <a:spcPct val="120000"/>
              </a:lnSpc>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Purpose : Main PCB  and Sealed System protection.</a:t>
            </a:r>
          </a:p>
          <a:p>
            <a:pPr marL="314325" indent="-314325" eaLnBrk="1" hangingPunct="1">
              <a:lnSpc>
                <a:spcPct val="120000"/>
              </a:lnSpc>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Most Likely Cause : Main PCB IPM Failure.</a:t>
            </a:r>
          </a:p>
          <a:p>
            <a:pPr marL="314325" indent="-314325" eaLnBrk="1" hangingPunct="1">
              <a:lnSpc>
                <a:spcPct val="120000"/>
              </a:lnSpc>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Least Likely Cause : Shorted compressor or compressor harness.</a:t>
            </a:r>
          </a:p>
          <a:p>
            <a:pPr eaLnBrk="1" latinLnBrk="0" hangingPunct="1">
              <a:lnSpc>
                <a:spcPct val="120000"/>
              </a:lnSpc>
            </a:pPr>
            <a:r>
              <a:rPr lang="ko-KR" altLang="en-US" sz="1000">
                <a:solidFill>
                  <a:srgbClr val="000000"/>
                </a:solidFill>
                <a:latin typeface="LG Smart_H Regular" panose="020B0600000101010101" pitchFamily="34" charset="-127"/>
                <a:ea typeface="LG Smart_H Regular" panose="020B0600000101010101" pitchFamily="34" charset="-127"/>
                <a:sym typeface="Wingdings" pitchFamily="2" charset="2"/>
              </a:rPr>
              <a:t> </a:t>
            </a:r>
          </a:p>
          <a:p>
            <a:pPr eaLnBrk="1" latinLnBrk="0" hangingPunct="1">
              <a:lnSpc>
                <a:spcPct val="120000"/>
              </a:lnSpc>
            </a:pPr>
            <a:endParaRPr lang="en-US" altLang="ko-KR" sz="1000">
              <a:solidFill>
                <a:srgbClr val="000000"/>
              </a:solidFill>
              <a:latin typeface="LG스마트체 Regular" pitchFamily="50" charset="-127"/>
              <a:ea typeface="LG스마트체 Regular" pitchFamily="50" charset="-127"/>
              <a:sym typeface="Wingdings" pitchFamily="2" charset="2"/>
            </a:endParaRPr>
          </a:p>
        </p:txBody>
      </p:sp>
      <p:sp>
        <p:nvSpPr>
          <p:cNvPr id="11" name="Rectangle 48">
            <a:extLst>
              <a:ext uri="{FF2B5EF4-FFF2-40B4-BE49-F238E27FC236}">
                <a16:creationId xmlns:a16="http://schemas.microsoft.com/office/drawing/2014/main" id="{72230B56-A9E5-55EE-EA89-A014B64C6584}"/>
              </a:ext>
            </a:extLst>
          </p:cNvPr>
          <p:cNvSpPr>
            <a:spLocks noChangeArrowheads="1"/>
          </p:cNvSpPr>
          <p:nvPr/>
        </p:nvSpPr>
        <p:spPr bwMode="auto">
          <a:xfrm>
            <a:off x="102740" y="464102"/>
            <a:ext cx="8425958"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r>
              <a:rPr lang="en-US" altLang="ko-KR" sz="1540" b="1">
                <a:solidFill>
                  <a:srgbClr val="000000"/>
                </a:solidFill>
                <a:latin typeface="LG Smart_H Regular" panose="020B0600000101010101" pitchFamily="34" charset="-127"/>
                <a:ea typeface="LG Smart_H Regular" panose="020B0600000101010101" pitchFamily="34" charset="-127"/>
              </a:rPr>
              <a:t>Locked Piston Trip – Main PCB LED Blinks 5x (</a:t>
            </a:r>
            <a:r>
              <a:rPr lang="en-US" altLang="ko-KR" sz="1540" b="1">
                <a:latin typeface="LG Smart_H Regular" panose="020B0600000101010101" pitchFamily="34" charset="-127"/>
                <a:ea typeface="LG Smart_H Regular" panose="020B0600000101010101" pitchFamily="34" charset="-127"/>
              </a:rPr>
              <a:t>Linear and BLDC Compressors</a:t>
            </a:r>
            <a:r>
              <a:rPr lang="en-US" altLang="ko-KR" sz="1540" b="1">
                <a:solidFill>
                  <a:srgbClr val="000000"/>
                </a:solidFill>
                <a:latin typeface="LG Smart_H Regular" panose="020B0600000101010101" pitchFamily="34" charset="-127"/>
                <a:ea typeface="LG Smart_H Regular" panose="020B0600000101010101" pitchFamily="34" charset="-127"/>
              </a:rPr>
              <a:t>) </a:t>
            </a:r>
          </a:p>
        </p:txBody>
      </p:sp>
      <p:sp>
        <p:nvSpPr>
          <p:cNvPr id="12" name="Rectangle 49">
            <a:extLst>
              <a:ext uri="{FF2B5EF4-FFF2-40B4-BE49-F238E27FC236}">
                <a16:creationId xmlns:a16="http://schemas.microsoft.com/office/drawing/2014/main" id="{A7FBC026-B06B-9CF6-1202-9E5538A1E97E}"/>
              </a:ext>
            </a:extLst>
          </p:cNvPr>
          <p:cNvSpPr>
            <a:spLocks noChangeArrowheads="1"/>
          </p:cNvSpPr>
          <p:nvPr/>
        </p:nvSpPr>
        <p:spPr bwMode="auto">
          <a:xfrm>
            <a:off x="101551" y="881341"/>
            <a:ext cx="967246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Trip Logic : Main PCB fails to detect piston movement. </a:t>
            </a:r>
          </a:p>
          <a:p>
            <a:pPr marL="314325" indent="-314325" eaLnBrk="1" hangingPunct="1">
              <a:buFont typeface="Wingdings" panose="05000000000000000000" pitchFamily="2" charset="2"/>
              <a:buChar char="Ø"/>
            </a:pPr>
            <a:r>
              <a:rPr lang="en-US" altLang="ko-KR" sz="1000">
                <a:solidFill>
                  <a:srgbClr val="00B0F0"/>
                </a:solidFill>
                <a:latin typeface="LG Smart_H Regular" panose="020B0600000101010101" pitchFamily="34" charset="-127"/>
                <a:ea typeface="LG Smart_H Regular" panose="020B0600000101010101" pitchFamily="34" charset="-127"/>
                <a:sym typeface="Wingdings" pitchFamily="2" charset="2"/>
              </a:rPr>
              <a:t>Reaction Linear : Compressor is switched off. Main PCB applies power to the compressor after 150 seconds.</a:t>
            </a:r>
          </a:p>
          <a:p>
            <a:pPr marL="314325" indent="-314325" eaLnBrk="1" hangingPunct="1">
              <a:buFont typeface="Wingdings" panose="05000000000000000000" pitchFamily="2" charset="2"/>
              <a:buChar char="Ø"/>
            </a:pPr>
            <a:r>
              <a:rPr lang="en-US" altLang="ko-KR" sz="1000">
                <a:solidFill>
                  <a:srgbClr val="00B050"/>
                </a:solidFill>
                <a:latin typeface="LG Smart_H Regular" panose="020B0600000101010101" pitchFamily="34" charset="-127"/>
                <a:ea typeface="LG Smart_H Regular" panose="020B0600000101010101" pitchFamily="34" charset="-127"/>
                <a:sym typeface="Wingdings" pitchFamily="2" charset="2"/>
              </a:rPr>
              <a:t>Reaction BLDC : Compressor is switched off. Main PCB applies power to the compressor after 6.5 minutes.</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Purpose : Main PCB and Sealed System protection.</a:t>
            </a:r>
            <a:endParaRPr lang="en-US" altLang="ko-KR" sz="1000">
              <a:solidFill>
                <a:srgbClr val="000000"/>
              </a:solidFill>
              <a:latin typeface="LG Smart_H Regular" panose="020B0600000101010101" pitchFamily="34" charset="-127"/>
              <a:ea typeface="LG Smart_H Regular" panose="020B0600000101010101" pitchFamily="34" charset="-127"/>
            </a:endParaRP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Most Likely Cause :</a:t>
            </a:r>
            <a:r>
              <a:rPr lang="ko-KR" altLang="en-US" sz="1000">
                <a:solidFill>
                  <a:srgbClr val="000000"/>
                </a:solidFill>
                <a:latin typeface="LG Smart_H Regular" panose="020B0600000101010101" pitchFamily="34" charset="-127"/>
                <a:ea typeface="LG Smart_H Regular" panose="020B0600000101010101" pitchFamily="34" charset="-127"/>
                <a:sym typeface="Wingdings" pitchFamily="2" charset="2"/>
              </a:rPr>
              <a:t> </a:t>
            </a: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Seized compressor piston, cylinder damage, internal debris, or high side restriction close to the compressor.</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Least Likely Cause : Failed Main PCB.</a:t>
            </a:r>
          </a:p>
        </p:txBody>
      </p:sp>
      <p:pic>
        <p:nvPicPr>
          <p:cNvPr id="18" name="Picture 17">
            <a:extLst>
              <a:ext uri="{FF2B5EF4-FFF2-40B4-BE49-F238E27FC236}">
                <a16:creationId xmlns:a16="http://schemas.microsoft.com/office/drawing/2014/main" id="{DEED7A74-F474-649C-E2DA-61474612CAE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Lst>
          </a:blip>
          <a:stretch>
            <a:fillRect/>
          </a:stretch>
        </p:blipFill>
        <p:spPr>
          <a:xfrm>
            <a:off x="173469" y="815649"/>
            <a:ext cx="3750945" cy="67935"/>
          </a:xfrm>
          <a:prstGeom prst="rect">
            <a:avLst/>
          </a:prstGeom>
        </p:spPr>
      </p:pic>
      <p:sp>
        <p:nvSpPr>
          <p:cNvPr id="5" name="Title 1">
            <a:extLst>
              <a:ext uri="{FF2B5EF4-FFF2-40B4-BE49-F238E27FC236}">
                <a16:creationId xmlns:a16="http://schemas.microsoft.com/office/drawing/2014/main" id="{6C993461-262F-19B4-A892-B6449520A8A6}"/>
              </a:ext>
            </a:extLst>
          </p:cNvPr>
          <p:cNvSpPr txBox="1">
            <a:spLocks/>
          </p:cNvSpPr>
          <p:nvPr/>
        </p:nvSpPr>
        <p:spPr>
          <a:xfrm>
            <a:off x="0" y="127744"/>
            <a:ext cx="9890760" cy="377190"/>
          </a:xfrm>
          <a:prstGeom prst="rect">
            <a:avLst/>
          </a:prstGeom>
        </p:spPr>
        <p:txBody>
          <a:bodyPr/>
          <a:lstStyle>
            <a:lvl1pPr algn="l" rtl="0" eaLnBrk="1" fontAlgn="base" hangingPunct="1">
              <a:spcBef>
                <a:spcPct val="0"/>
              </a:spcBef>
              <a:spcAft>
                <a:spcPct val="0"/>
              </a:spcAft>
              <a:defRPr sz="1600" b="1">
                <a:solidFill>
                  <a:schemeClr val="tx2"/>
                </a:solidFill>
                <a:latin typeface="Arial" pitchFamily="34" charset="0"/>
                <a:ea typeface="+mj-ea"/>
                <a:cs typeface="Arial" pitchFamily="34" charset="0"/>
              </a:defRPr>
            </a:lvl1pPr>
            <a:lvl2pPr algn="l" rtl="0" eaLnBrk="1" fontAlgn="base" hangingPunct="1">
              <a:spcBef>
                <a:spcPct val="0"/>
              </a:spcBef>
              <a:spcAft>
                <a:spcPct val="0"/>
              </a:spcAft>
              <a:defRPr sz="1600">
                <a:solidFill>
                  <a:schemeClr val="tx2"/>
                </a:solidFill>
                <a:latin typeface="Lucida Sans Unicode" pitchFamily="34" charset="0"/>
                <a:cs typeface="Arial" charset="0"/>
              </a:defRPr>
            </a:lvl2pPr>
            <a:lvl3pPr algn="l" rtl="0" eaLnBrk="1" fontAlgn="base" hangingPunct="1">
              <a:spcBef>
                <a:spcPct val="0"/>
              </a:spcBef>
              <a:spcAft>
                <a:spcPct val="0"/>
              </a:spcAft>
              <a:defRPr sz="1600">
                <a:solidFill>
                  <a:schemeClr val="tx2"/>
                </a:solidFill>
                <a:latin typeface="Lucida Sans Unicode" pitchFamily="34" charset="0"/>
                <a:cs typeface="Arial" charset="0"/>
              </a:defRPr>
            </a:lvl3pPr>
            <a:lvl4pPr algn="l" rtl="0" eaLnBrk="1" fontAlgn="base" hangingPunct="1">
              <a:spcBef>
                <a:spcPct val="0"/>
              </a:spcBef>
              <a:spcAft>
                <a:spcPct val="0"/>
              </a:spcAft>
              <a:defRPr sz="1600">
                <a:solidFill>
                  <a:schemeClr val="tx2"/>
                </a:solidFill>
                <a:latin typeface="Lucida Sans Unicode" pitchFamily="34" charset="0"/>
                <a:cs typeface="Arial" charset="0"/>
              </a:defRPr>
            </a:lvl4pPr>
            <a:lvl5pPr algn="l" rtl="0" eaLnBrk="1" fontAlgn="base" hangingPunct="1">
              <a:spcBef>
                <a:spcPct val="0"/>
              </a:spcBef>
              <a:spcAft>
                <a:spcPct val="0"/>
              </a:spcAft>
              <a:defRPr sz="1600">
                <a:solidFill>
                  <a:schemeClr val="tx2"/>
                </a:solidFill>
                <a:latin typeface="Lucida Sans Unicode" pitchFamily="34" charset="0"/>
                <a:cs typeface="Arial" charset="0"/>
              </a:defRPr>
            </a:lvl5pPr>
            <a:lvl6pPr marL="457200" algn="l" rtl="0" eaLnBrk="1" fontAlgn="base" hangingPunct="1">
              <a:spcBef>
                <a:spcPct val="0"/>
              </a:spcBef>
              <a:spcAft>
                <a:spcPct val="0"/>
              </a:spcAft>
              <a:defRPr sz="1600">
                <a:solidFill>
                  <a:schemeClr val="tx2"/>
                </a:solidFill>
                <a:latin typeface="Lucida Sans Unicode" pitchFamily="34" charset="0"/>
                <a:cs typeface="Arial" charset="0"/>
              </a:defRPr>
            </a:lvl6pPr>
            <a:lvl7pPr marL="914400" algn="l" rtl="0" eaLnBrk="1" fontAlgn="base" hangingPunct="1">
              <a:spcBef>
                <a:spcPct val="0"/>
              </a:spcBef>
              <a:spcAft>
                <a:spcPct val="0"/>
              </a:spcAft>
              <a:defRPr sz="1600">
                <a:solidFill>
                  <a:schemeClr val="tx2"/>
                </a:solidFill>
                <a:latin typeface="Lucida Sans Unicode" pitchFamily="34" charset="0"/>
                <a:cs typeface="Arial" charset="0"/>
              </a:defRPr>
            </a:lvl7pPr>
            <a:lvl8pPr marL="1371600" algn="l" rtl="0" eaLnBrk="1" fontAlgn="base" hangingPunct="1">
              <a:spcBef>
                <a:spcPct val="0"/>
              </a:spcBef>
              <a:spcAft>
                <a:spcPct val="0"/>
              </a:spcAft>
              <a:defRPr sz="1600">
                <a:solidFill>
                  <a:schemeClr val="tx2"/>
                </a:solidFill>
                <a:latin typeface="Lucida Sans Unicode" pitchFamily="34" charset="0"/>
                <a:cs typeface="Arial" charset="0"/>
              </a:defRPr>
            </a:lvl8pPr>
            <a:lvl9pPr marL="1828800" algn="l" rtl="0" eaLnBrk="1" fontAlgn="base" hangingPunct="1">
              <a:spcBef>
                <a:spcPct val="0"/>
              </a:spcBef>
              <a:spcAft>
                <a:spcPct val="0"/>
              </a:spcAft>
              <a:defRPr sz="1600">
                <a:solidFill>
                  <a:schemeClr val="tx2"/>
                </a:solidFill>
                <a:latin typeface="Lucida Sans Unicode" pitchFamily="34" charset="0"/>
                <a:cs typeface="Arial" charset="0"/>
              </a:defRPr>
            </a:lvl9pPr>
          </a:lstStyle>
          <a:p>
            <a:r>
              <a:rPr lang="en-US" sz="2200" kern="0">
                <a:solidFill>
                  <a:schemeClr val="tx1"/>
                </a:solidFill>
                <a:latin typeface="LG Smart_H Regular" panose="020B0600000101010101" pitchFamily="34" charset="-127"/>
                <a:ea typeface="LG Smart_H Regular" panose="020B0600000101010101" pitchFamily="34" charset="-127"/>
              </a:rPr>
              <a:t>Blink Codes</a:t>
            </a:r>
          </a:p>
        </p:txBody>
      </p:sp>
      <p:sp>
        <p:nvSpPr>
          <p:cNvPr id="9" name="Rectangle 42">
            <a:extLst>
              <a:ext uri="{FF2B5EF4-FFF2-40B4-BE49-F238E27FC236}">
                <a16:creationId xmlns:a16="http://schemas.microsoft.com/office/drawing/2014/main" id="{A6D3B136-1189-90C3-F0AF-4F710EB78F42}"/>
              </a:ext>
            </a:extLst>
          </p:cNvPr>
          <p:cNvSpPr>
            <a:spLocks noChangeArrowheads="1"/>
          </p:cNvSpPr>
          <p:nvPr/>
        </p:nvSpPr>
        <p:spPr bwMode="auto">
          <a:xfrm>
            <a:off x="106401" y="2496990"/>
            <a:ext cx="945070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Trip Logic : Main PCB detects over current condition on the compressor circuit.</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Reaction Linear and BLDC : Compressor is switched off. The Main PCB applies power to the compressor after 6 minutes</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Purpose : Main PCB and Sealed System protection</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Most Likely Cause : Sealed System - Low side leak, internal compressor issue (piston damage, cylinder damage or internal debris), partial high side restriction close to the compressor, Open winding on BLDC Compressor</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Least Likely Cause : Long door openings, high heat load, high ambient temperatures (over 109F), poor air flow through the condenser, installation (to close to the wall), Condenser Fan Failure, or Main PCB Failure (IPM Breakdown)</a:t>
            </a:r>
          </a:p>
        </p:txBody>
      </p:sp>
      <p:sp>
        <p:nvSpPr>
          <p:cNvPr id="10" name="Rectangle 31">
            <a:extLst>
              <a:ext uri="{FF2B5EF4-FFF2-40B4-BE49-F238E27FC236}">
                <a16:creationId xmlns:a16="http://schemas.microsoft.com/office/drawing/2014/main" id="{42E6C2EA-AE27-F9F8-1C89-292FAB88CA43}"/>
              </a:ext>
            </a:extLst>
          </p:cNvPr>
          <p:cNvSpPr>
            <a:spLocks noChangeArrowheads="1"/>
          </p:cNvSpPr>
          <p:nvPr/>
        </p:nvSpPr>
        <p:spPr bwMode="auto">
          <a:xfrm>
            <a:off x="105993" y="2077788"/>
            <a:ext cx="9304020"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r>
              <a:rPr lang="en-US" altLang="ko-KR" sz="1540" b="1">
                <a:solidFill>
                  <a:srgbClr val="000000"/>
                </a:solidFill>
                <a:latin typeface="LG Smart_H Regular" panose="020B0600000101010101" pitchFamily="34" charset="-127"/>
                <a:ea typeface="LG Smart_H Regular" panose="020B0600000101010101" pitchFamily="34" charset="-127"/>
              </a:rPr>
              <a:t>Over Current Trip – Main PCB LED Blinks 6x (</a:t>
            </a:r>
            <a:r>
              <a:rPr lang="en-US" altLang="ko-KR" sz="1540" b="1">
                <a:latin typeface="LG Smart_H Regular" panose="020B0600000101010101" pitchFamily="34" charset="-127"/>
                <a:ea typeface="LG Smart_H Regular" panose="020B0600000101010101" pitchFamily="34" charset="-127"/>
              </a:rPr>
              <a:t>Linear and BLDC Compressors</a:t>
            </a:r>
            <a:r>
              <a:rPr lang="en-US" altLang="ko-KR" sz="1540" b="1">
                <a:solidFill>
                  <a:srgbClr val="000000"/>
                </a:solidFill>
                <a:latin typeface="LG Smart_H Regular" panose="020B0600000101010101" pitchFamily="34" charset="-127"/>
                <a:ea typeface="LG Smart_H Regular" panose="020B0600000101010101" pitchFamily="34" charset="-127"/>
              </a:rPr>
              <a:t>) </a:t>
            </a:r>
          </a:p>
        </p:txBody>
      </p:sp>
      <p:pic>
        <p:nvPicPr>
          <p:cNvPr id="13" name="Picture 12">
            <a:extLst>
              <a:ext uri="{FF2B5EF4-FFF2-40B4-BE49-F238E27FC236}">
                <a16:creationId xmlns:a16="http://schemas.microsoft.com/office/drawing/2014/main" id="{41495A4D-BBC4-8F26-1B1A-F904B98C7245}"/>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30000"/>
                    </a14:imgEffect>
                  </a14:imgLayer>
                </a14:imgProps>
              </a:ext>
            </a:extLst>
          </a:blip>
          <a:stretch>
            <a:fillRect/>
          </a:stretch>
        </p:blipFill>
        <p:spPr>
          <a:xfrm>
            <a:off x="191441" y="2412850"/>
            <a:ext cx="3478530" cy="73506"/>
          </a:xfrm>
          <a:prstGeom prst="rect">
            <a:avLst/>
          </a:prstGeom>
        </p:spPr>
      </p:pic>
      <p:sp>
        <p:nvSpPr>
          <p:cNvPr id="14" name="Rectangle 35">
            <a:extLst>
              <a:ext uri="{FF2B5EF4-FFF2-40B4-BE49-F238E27FC236}">
                <a16:creationId xmlns:a16="http://schemas.microsoft.com/office/drawing/2014/main" id="{B2B64594-EA1F-6286-E841-903FC3B43E81}"/>
              </a:ext>
            </a:extLst>
          </p:cNvPr>
          <p:cNvSpPr>
            <a:spLocks noChangeArrowheads="1"/>
          </p:cNvSpPr>
          <p:nvPr/>
        </p:nvSpPr>
        <p:spPr bwMode="auto">
          <a:xfrm>
            <a:off x="104047" y="3875939"/>
            <a:ext cx="6596678"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r>
              <a:rPr lang="en-US" altLang="ko-KR" sz="1540" b="1">
                <a:solidFill>
                  <a:srgbClr val="000000"/>
                </a:solidFill>
                <a:latin typeface="LG Smart_H Regular" panose="020B0600000101010101" pitchFamily="34" charset="-127"/>
                <a:ea typeface="LG Smart_H Regular" panose="020B0600000101010101" pitchFamily="34" charset="-127"/>
              </a:rPr>
              <a:t>IPM Fault Trip - Main PCB LED Blinks 7x (</a:t>
            </a:r>
            <a:r>
              <a:rPr lang="en-US" altLang="ko-KR" sz="1540" b="1">
                <a:latin typeface="LG Smart_H Regular" panose="020B0600000101010101" pitchFamily="34" charset="-127"/>
                <a:ea typeface="LG Smart_H Regular" panose="020B0600000101010101" pitchFamily="34" charset="-127"/>
              </a:rPr>
              <a:t>Linear and BLDC Compressors</a:t>
            </a:r>
            <a:r>
              <a:rPr lang="en-US" altLang="ko-KR" sz="1540" b="1">
                <a:solidFill>
                  <a:srgbClr val="000000"/>
                </a:solidFill>
                <a:latin typeface="LG Smart_H Regular" panose="020B0600000101010101" pitchFamily="34" charset="-127"/>
                <a:ea typeface="LG Smart_H Regular" panose="020B0600000101010101" pitchFamily="34" charset="-127"/>
              </a:rPr>
              <a:t>) </a:t>
            </a:r>
          </a:p>
        </p:txBody>
      </p:sp>
      <p:pic>
        <p:nvPicPr>
          <p:cNvPr id="17" name="Picture 16">
            <a:extLst>
              <a:ext uri="{FF2B5EF4-FFF2-40B4-BE49-F238E27FC236}">
                <a16:creationId xmlns:a16="http://schemas.microsoft.com/office/drawing/2014/main" id="{4BE17D09-FA89-51DA-27D9-DDE5B55C80DB}"/>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30000"/>
                    </a14:imgEffect>
                  </a14:imgLayer>
                </a14:imgProps>
              </a:ext>
            </a:extLst>
          </a:blip>
          <a:stretch>
            <a:fillRect/>
          </a:stretch>
        </p:blipFill>
        <p:spPr>
          <a:xfrm>
            <a:off x="181158" y="4242758"/>
            <a:ext cx="4285298" cy="71361"/>
          </a:xfrm>
          <a:prstGeom prst="rect">
            <a:avLst/>
          </a:prstGeom>
        </p:spPr>
      </p:pic>
      <p:sp>
        <p:nvSpPr>
          <p:cNvPr id="19" name="Rectangle 18">
            <a:extLst>
              <a:ext uri="{FF2B5EF4-FFF2-40B4-BE49-F238E27FC236}">
                <a16:creationId xmlns:a16="http://schemas.microsoft.com/office/drawing/2014/main" id="{8BF9169C-5B70-A813-4D9F-70A8DEF48D49}"/>
              </a:ext>
            </a:extLst>
          </p:cNvPr>
          <p:cNvSpPr>
            <a:spLocks noChangeArrowheads="1"/>
          </p:cNvSpPr>
          <p:nvPr/>
        </p:nvSpPr>
        <p:spPr bwMode="auto">
          <a:xfrm>
            <a:off x="112891" y="5672304"/>
            <a:ext cx="7595349"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r>
              <a:rPr lang="en-US" altLang="ko-KR" sz="1540" b="1">
                <a:solidFill>
                  <a:srgbClr val="000000"/>
                </a:solidFill>
                <a:latin typeface="LG스마트체 Regular" pitchFamily="50" charset="-127"/>
                <a:ea typeface="LG스마트체 Regular" pitchFamily="50" charset="-127"/>
              </a:rPr>
              <a:t>Main PCB Tx Error Trip and</a:t>
            </a:r>
            <a:r>
              <a:rPr lang="ko-KR" altLang="en-US" sz="1540" b="1">
                <a:solidFill>
                  <a:srgbClr val="000000"/>
                </a:solidFill>
                <a:latin typeface="LG스마트체 Regular" pitchFamily="50" charset="-127"/>
                <a:ea typeface="LG스마트체 Regular" pitchFamily="50" charset="-127"/>
              </a:rPr>
              <a:t> </a:t>
            </a:r>
            <a:r>
              <a:rPr lang="en-US" altLang="ko-KR" sz="1540" b="1">
                <a:solidFill>
                  <a:srgbClr val="000000"/>
                </a:solidFill>
                <a:latin typeface="LG스마트체 Regular" pitchFamily="50" charset="-127"/>
                <a:ea typeface="LG스마트체 Regular" pitchFamily="50" charset="-127"/>
              </a:rPr>
              <a:t>Main PCB LED Blinks 8x </a:t>
            </a:r>
            <a:r>
              <a:rPr lang="en-US" altLang="ko-KR" sz="1540" b="1">
                <a:solidFill>
                  <a:srgbClr val="000000"/>
                </a:solidFill>
                <a:latin typeface="LG Smart_H Regular" panose="020B0600000101010101" pitchFamily="34" charset="-127"/>
                <a:ea typeface="LG Smart_H Regular" panose="020B0600000101010101" pitchFamily="34" charset="-127"/>
              </a:rPr>
              <a:t>(</a:t>
            </a:r>
            <a:r>
              <a:rPr lang="en-US" altLang="ko-KR" sz="1540" b="1">
                <a:latin typeface="LG Smart_H Regular" panose="020B0600000101010101" pitchFamily="34" charset="-127"/>
                <a:ea typeface="LG Smart_H Regular" panose="020B0600000101010101" pitchFamily="34" charset="-127"/>
              </a:rPr>
              <a:t>Linear and BLDC Compressors</a:t>
            </a:r>
            <a:r>
              <a:rPr lang="en-US" altLang="ko-KR" sz="1540" b="1">
                <a:solidFill>
                  <a:srgbClr val="000000"/>
                </a:solidFill>
                <a:latin typeface="LG Smart_H Regular" panose="020B0600000101010101" pitchFamily="34" charset="-127"/>
                <a:ea typeface="LG Smart_H Regular" panose="020B0600000101010101" pitchFamily="34" charset="-127"/>
              </a:rPr>
              <a:t>) </a:t>
            </a:r>
            <a:endParaRPr lang="en-US" altLang="ko-KR" sz="1540" b="1">
              <a:solidFill>
                <a:srgbClr val="000000"/>
              </a:solidFill>
              <a:latin typeface="LG스마트체 Regular" pitchFamily="50" charset="-127"/>
              <a:ea typeface="LG스마트체 Regular" pitchFamily="50" charset="-127"/>
            </a:endParaRPr>
          </a:p>
        </p:txBody>
      </p:sp>
      <p:sp>
        <p:nvSpPr>
          <p:cNvPr id="20" name="Rectangle 46">
            <a:extLst>
              <a:ext uri="{FF2B5EF4-FFF2-40B4-BE49-F238E27FC236}">
                <a16:creationId xmlns:a16="http://schemas.microsoft.com/office/drawing/2014/main" id="{7A1770AB-A979-1813-E708-25599AAA7CF9}"/>
              </a:ext>
            </a:extLst>
          </p:cNvPr>
          <p:cNvSpPr>
            <a:spLocks noChangeArrowheads="1"/>
          </p:cNvSpPr>
          <p:nvPr/>
        </p:nvSpPr>
        <p:spPr bwMode="auto">
          <a:xfrm>
            <a:off x="123180" y="6218390"/>
            <a:ext cx="9710863" cy="118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314325" indent="-314325" eaLnBrk="1" hangingPunct="1">
              <a:lnSpc>
                <a:spcPct val="120000"/>
              </a:lnSpc>
              <a:buFont typeface="Wingdings" panose="05000000000000000000" pitchFamily="2" charset="2"/>
              <a:buChar char="Ø"/>
            </a:pPr>
            <a:r>
              <a:rPr lang="en-US" altLang="ko-KR" sz="1000" dirty="0">
                <a:solidFill>
                  <a:srgbClr val="000000"/>
                </a:solidFill>
                <a:latin typeface="LG Smart_H Regular" panose="020B0600000101010101" pitchFamily="34" charset="-127"/>
                <a:ea typeface="LG Smart_H Regular" panose="020B0600000101010101" pitchFamily="34" charset="-127"/>
                <a:sym typeface="Wingdings" pitchFamily="2" charset="2"/>
              </a:rPr>
              <a:t>Trip Logic : 12vDC Communication error detected</a:t>
            </a:r>
          </a:p>
          <a:p>
            <a:pPr marL="314325" indent="-314325" eaLnBrk="1" hangingPunct="1">
              <a:lnSpc>
                <a:spcPct val="120000"/>
              </a:lnSpc>
              <a:buFont typeface="Wingdings" panose="05000000000000000000" pitchFamily="2" charset="2"/>
              <a:buChar char="Ø"/>
            </a:pPr>
            <a:r>
              <a:rPr lang="en-US" altLang="ko-KR" sz="1000" dirty="0">
                <a:solidFill>
                  <a:srgbClr val="000000"/>
                </a:solidFill>
                <a:latin typeface="LG Smart_H Regular" panose="020B0600000101010101" pitchFamily="34" charset="-127"/>
                <a:ea typeface="LG Smart_H Regular" panose="020B0600000101010101" pitchFamily="34" charset="-127"/>
                <a:sym typeface="Wingdings" pitchFamily="2" charset="2"/>
              </a:rPr>
              <a:t>Reaction Linear and BLDC : Only LED blinking while compressor is running. ( Compressor will continue the last order from main </a:t>
            </a:r>
            <a:r>
              <a:rPr lang="en-US" altLang="ko-KR" sz="1000" dirty="0" err="1">
                <a:solidFill>
                  <a:srgbClr val="000000"/>
                </a:solidFill>
                <a:latin typeface="LG Smart_H Regular" panose="020B0600000101010101" pitchFamily="34" charset="-127"/>
                <a:ea typeface="LG Smart_H Regular" panose="020B0600000101010101" pitchFamily="34" charset="-127"/>
                <a:sym typeface="Wingdings" pitchFamily="2" charset="2"/>
              </a:rPr>
              <a:t>micom</a:t>
            </a:r>
            <a:r>
              <a:rPr lang="en-US" altLang="ko-KR" sz="1000" dirty="0">
                <a:solidFill>
                  <a:srgbClr val="000000"/>
                </a:solidFill>
                <a:latin typeface="LG Smart_H Regular" panose="020B0600000101010101" pitchFamily="34" charset="-127"/>
                <a:ea typeface="LG Smart_H Regular" panose="020B0600000101010101" pitchFamily="34" charset="-127"/>
                <a:sym typeface="Wingdings" pitchFamily="2" charset="2"/>
              </a:rPr>
              <a:t>. )</a:t>
            </a:r>
          </a:p>
          <a:p>
            <a:pPr marL="314325" indent="-314325" eaLnBrk="1" hangingPunct="1">
              <a:lnSpc>
                <a:spcPct val="120000"/>
              </a:lnSpc>
              <a:buFont typeface="Wingdings" panose="05000000000000000000" pitchFamily="2" charset="2"/>
              <a:buChar char="Ø"/>
            </a:pPr>
            <a:r>
              <a:rPr lang="en-US" altLang="ko-KR" sz="1000" dirty="0">
                <a:solidFill>
                  <a:srgbClr val="000000"/>
                </a:solidFill>
                <a:latin typeface="LG Smart_H Regular" panose="020B0600000101010101" pitchFamily="34" charset="-127"/>
                <a:ea typeface="LG Smart_H Regular" panose="020B0600000101010101" pitchFamily="34" charset="-127"/>
                <a:sym typeface="Wingdings" pitchFamily="2" charset="2"/>
              </a:rPr>
              <a:t>Purpose : Main PCB protection from a shorted 12vDC component.</a:t>
            </a:r>
          </a:p>
          <a:p>
            <a:pPr marL="314325" indent="-314325" eaLnBrk="1" hangingPunct="1">
              <a:lnSpc>
                <a:spcPct val="120000"/>
              </a:lnSpc>
              <a:buFont typeface="Wingdings" panose="05000000000000000000" pitchFamily="2" charset="2"/>
              <a:buChar char="Ø"/>
            </a:pPr>
            <a:r>
              <a:rPr lang="en-US" altLang="ko-KR" sz="1000" dirty="0">
                <a:solidFill>
                  <a:srgbClr val="000000"/>
                </a:solidFill>
                <a:latin typeface="LG Smart_H Regular" panose="020B0600000101010101" pitchFamily="34" charset="-127"/>
                <a:ea typeface="LG Smart_H Regular" panose="020B0600000101010101" pitchFamily="34" charset="-127"/>
                <a:sym typeface="Wingdings" pitchFamily="2" charset="2"/>
              </a:rPr>
              <a:t>Most Likely Cause : Shorted or failed DC component. Examples : fan motor, flow meter, sub-PCB, ice maker, water tubing heater, shorted harness, ETC</a:t>
            </a:r>
          </a:p>
          <a:p>
            <a:pPr marL="314325" indent="-314325" eaLnBrk="1" hangingPunct="1">
              <a:lnSpc>
                <a:spcPct val="120000"/>
              </a:lnSpc>
              <a:buFont typeface="Wingdings" panose="05000000000000000000" pitchFamily="2" charset="2"/>
              <a:buChar char="Ø"/>
            </a:pPr>
            <a:r>
              <a:rPr lang="en-US" altLang="ko-KR" sz="1000" dirty="0">
                <a:solidFill>
                  <a:srgbClr val="000000"/>
                </a:solidFill>
                <a:latin typeface="LG Smart_H Regular" panose="020B0600000101010101" pitchFamily="34" charset="-127"/>
                <a:ea typeface="LG Smart_H Regular" panose="020B0600000101010101" pitchFamily="34" charset="-127"/>
                <a:sym typeface="Wingdings" pitchFamily="2" charset="2"/>
              </a:rPr>
              <a:t>Least Likely Cause : Main PCB</a:t>
            </a:r>
          </a:p>
          <a:p>
            <a:pPr marL="314325" indent="-314325" eaLnBrk="1" hangingPunct="1">
              <a:lnSpc>
                <a:spcPct val="120000"/>
              </a:lnSpc>
              <a:buFont typeface="Wingdings" panose="05000000000000000000" pitchFamily="2" charset="2"/>
              <a:buChar char="Ø"/>
            </a:pPr>
            <a:r>
              <a:rPr lang="en-US" altLang="ko-KR" sz="1000" dirty="0">
                <a:solidFill>
                  <a:srgbClr val="000000"/>
                </a:solidFill>
                <a:latin typeface="LG Smart_H Regular" panose="020B0600000101010101" pitchFamily="34" charset="-127"/>
                <a:ea typeface="LG Smart_H Regular" panose="020B0600000101010101" pitchFamily="34" charset="-127"/>
                <a:sym typeface="Wingdings" pitchFamily="2" charset="2"/>
              </a:rPr>
              <a:t>Not A Cause : The compressor will not cause an 8x blink code.</a:t>
            </a:r>
          </a:p>
        </p:txBody>
      </p:sp>
      <p:pic>
        <p:nvPicPr>
          <p:cNvPr id="21" name="Picture 20">
            <a:extLst>
              <a:ext uri="{FF2B5EF4-FFF2-40B4-BE49-F238E27FC236}">
                <a16:creationId xmlns:a16="http://schemas.microsoft.com/office/drawing/2014/main" id="{25022198-34C3-B99B-C710-F3818F426774}"/>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30000"/>
                    </a14:imgEffect>
                  </a14:imgLayer>
                </a14:imgProps>
              </a:ext>
            </a:extLst>
          </a:blip>
          <a:stretch>
            <a:fillRect/>
          </a:stretch>
        </p:blipFill>
        <p:spPr>
          <a:xfrm>
            <a:off x="182415" y="6010535"/>
            <a:ext cx="2587943" cy="85253"/>
          </a:xfrm>
          <a:prstGeom prst="rect">
            <a:avLst/>
          </a:prstGeom>
        </p:spPr>
      </p:pic>
      <p:pic>
        <p:nvPicPr>
          <p:cNvPr id="22" name="Picture 21">
            <a:extLst>
              <a:ext uri="{FF2B5EF4-FFF2-40B4-BE49-F238E27FC236}">
                <a16:creationId xmlns:a16="http://schemas.microsoft.com/office/drawing/2014/main" id="{7EC65AD6-6894-96B3-5D46-057F2E6B8E88}"/>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30000"/>
                    </a14:imgEffect>
                  </a14:imgLayer>
                </a14:imgProps>
              </a:ext>
            </a:extLst>
          </a:blip>
          <a:stretch>
            <a:fillRect/>
          </a:stretch>
        </p:blipFill>
        <p:spPr>
          <a:xfrm>
            <a:off x="3021080" y="6010492"/>
            <a:ext cx="2587943" cy="85253"/>
          </a:xfrm>
          <a:prstGeom prst="rect">
            <a:avLst/>
          </a:prstGeom>
        </p:spPr>
      </p:pic>
    </p:spTree>
    <p:extLst>
      <p:ext uri="{BB962C8B-B14F-4D97-AF65-F5344CB8AC3E}">
        <p14:creationId xmlns:p14="http://schemas.microsoft.com/office/powerpoint/2010/main" val="2625437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5">
            <a:extLst>
              <a:ext uri="{FF2B5EF4-FFF2-40B4-BE49-F238E27FC236}">
                <a16:creationId xmlns:a16="http://schemas.microsoft.com/office/drawing/2014/main" id="{055361DD-C6C1-6900-55CF-2CFA827D3EA7}"/>
              </a:ext>
            </a:extLst>
          </p:cNvPr>
          <p:cNvSpPr>
            <a:spLocks noChangeArrowheads="1"/>
          </p:cNvSpPr>
          <p:nvPr/>
        </p:nvSpPr>
        <p:spPr bwMode="auto">
          <a:xfrm>
            <a:off x="122091" y="3900953"/>
            <a:ext cx="5583580"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r>
              <a:rPr lang="en-US" altLang="ko-KR" sz="1540" b="1">
                <a:solidFill>
                  <a:srgbClr val="000000"/>
                </a:solidFill>
                <a:latin typeface="LG Smart_H Regular" panose="020B0600000101010101" pitchFamily="34" charset="-127"/>
                <a:ea typeface="LG Smart_H Regular" panose="020B0600000101010101" pitchFamily="34" charset="-127"/>
              </a:rPr>
              <a:t>Main PCB Defect / Failure and Main PCB Stays Lit No Flashing </a:t>
            </a:r>
          </a:p>
        </p:txBody>
      </p:sp>
      <p:sp>
        <p:nvSpPr>
          <p:cNvPr id="4" name="Rectangle 3">
            <a:extLst>
              <a:ext uri="{FF2B5EF4-FFF2-40B4-BE49-F238E27FC236}">
                <a16:creationId xmlns:a16="http://schemas.microsoft.com/office/drawing/2014/main" id="{0AB3923D-83C8-7A8C-CA41-D24E6D0DCC50}"/>
              </a:ext>
            </a:extLst>
          </p:cNvPr>
          <p:cNvSpPr>
            <a:spLocks noChangeArrowheads="1"/>
          </p:cNvSpPr>
          <p:nvPr/>
        </p:nvSpPr>
        <p:spPr bwMode="auto">
          <a:xfrm>
            <a:off x="128342" y="4286951"/>
            <a:ext cx="9526966" cy="879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Trip Logic : Main PCB has failed</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Reaction Linear and BLDC : </a:t>
            </a:r>
            <a:r>
              <a:rPr lang="en-US" altLang="ko-KR" sz="1000">
                <a:latin typeface="LG Smart_H Regular" panose="020B0600000101010101" pitchFamily="34" charset="-127"/>
                <a:ea typeface="LG Smart_H Regular" panose="020B0600000101010101" pitchFamily="34" charset="-127"/>
                <a:sym typeface="Wingdings" pitchFamily="2" charset="2"/>
              </a:rPr>
              <a:t>Compressor is switched off.</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Purpose : Main PCB protection from overload</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Most Likely Cause : Main PCB</a:t>
            </a:r>
            <a:endParaRPr lang="ko-KR" altLang="en-US" sz="1000">
              <a:solidFill>
                <a:srgbClr val="000000"/>
              </a:solidFill>
              <a:latin typeface="LG Smart_H Regular" panose="020B0600000101010101" pitchFamily="34" charset="-127"/>
              <a:ea typeface="LG Smart_H Regular" panose="020B0600000101010101" pitchFamily="34" charset="-127"/>
              <a:sym typeface="Wingdings" pitchFamily="2" charset="2"/>
            </a:endParaRPr>
          </a:p>
          <a:p>
            <a:pPr eaLnBrk="1" latinLnBrk="0" hangingPunct="1">
              <a:lnSpc>
                <a:spcPct val="120000"/>
              </a:lnSpc>
            </a:pPr>
            <a:endParaRPr lang="en-US" altLang="ko-KR" sz="1000">
              <a:solidFill>
                <a:srgbClr val="000000"/>
              </a:solidFill>
              <a:latin typeface="LG스마트체 Regular" pitchFamily="50" charset="-127"/>
              <a:ea typeface="LG스마트체 Regular" pitchFamily="50" charset="-127"/>
              <a:sym typeface="Wingdings" pitchFamily="2" charset="2"/>
            </a:endParaRPr>
          </a:p>
        </p:txBody>
      </p:sp>
      <p:pic>
        <p:nvPicPr>
          <p:cNvPr id="9" name="Picture 8">
            <a:extLst>
              <a:ext uri="{FF2B5EF4-FFF2-40B4-BE49-F238E27FC236}">
                <a16:creationId xmlns:a16="http://schemas.microsoft.com/office/drawing/2014/main" id="{1B4D175D-A4AF-3857-34CB-60FDE74AEF87}"/>
              </a:ext>
            </a:extLst>
          </p:cNvPr>
          <p:cNvPicPr>
            <a:picLocks noChangeAspect="1"/>
          </p:cNvPicPr>
          <p:nvPr/>
        </p:nvPicPr>
        <p:blipFill>
          <a:blip r:embed="rId2"/>
          <a:stretch>
            <a:fillRect/>
          </a:stretch>
        </p:blipFill>
        <p:spPr>
          <a:xfrm>
            <a:off x="238876" y="4200109"/>
            <a:ext cx="5335965" cy="74081"/>
          </a:xfrm>
          <a:prstGeom prst="rect">
            <a:avLst/>
          </a:prstGeom>
        </p:spPr>
      </p:pic>
      <p:sp>
        <p:nvSpPr>
          <p:cNvPr id="10" name="Rectangle 43">
            <a:extLst>
              <a:ext uri="{FF2B5EF4-FFF2-40B4-BE49-F238E27FC236}">
                <a16:creationId xmlns:a16="http://schemas.microsoft.com/office/drawing/2014/main" id="{194B44E8-E8D6-0B64-3D5B-E06FE95C8370}"/>
              </a:ext>
            </a:extLst>
          </p:cNvPr>
          <p:cNvSpPr>
            <a:spLocks noChangeArrowheads="1"/>
          </p:cNvSpPr>
          <p:nvPr/>
        </p:nvSpPr>
        <p:spPr bwMode="auto">
          <a:xfrm>
            <a:off x="122382" y="5605081"/>
            <a:ext cx="40783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Trip Logic: Short on 12vDC Circuit is Detected.</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Reaction Linear and BLDC : All power to the unit is turned off.</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Purpose : Main PCB circuit protection.</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rPr>
              <a:t>Most Likely Cause : Short on the 12vDC circuit, evaporator fan,</a:t>
            </a:r>
          </a:p>
          <a:p>
            <a:pPr eaLnBrk="1" hangingPunct="1"/>
            <a:r>
              <a:rPr lang="en-US" altLang="ko-KR" sz="1000">
                <a:solidFill>
                  <a:srgbClr val="000000"/>
                </a:solidFill>
                <a:latin typeface="LG Smart_H Regular" panose="020B0600000101010101" pitchFamily="34" charset="-127"/>
                <a:ea typeface="LG Smart_H Regular" panose="020B0600000101010101" pitchFamily="34" charset="-127"/>
              </a:rPr>
              <a:t>	condenser fan, ice room fan, ice maker, </a:t>
            </a:r>
            <a:r>
              <a:rPr lang="en-US" altLang="ko-KR" sz="1000" err="1">
                <a:solidFill>
                  <a:srgbClr val="000000"/>
                </a:solidFill>
                <a:latin typeface="LG Smart_H Regular" panose="020B0600000101010101" pitchFamily="34" charset="-127"/>
                <a:ea typeface="LG Smart_H Regular" panose="020B0600000101010101" pitchFamily="34" charset="-127"/>
              </a:rPr>
              <a:t>etc</a:t>
            </a:r>
            <a:endParaRPr lang="en-US" altLang="ko-KR" sz="1000">
              <a:solidFill>
                <a:srgbClr val="000000"/>
              </a:solidFill>
              <a:latin typeface="LG Smart_H Regular" panose="020B0600000101010101" pitchFamily="34" charset="-127"/>
              <a:ea typeface="LG Smart_H Regular" panose="020B0600000101010101" pitchFamily="34" charset="-127"/>
            </a:endParaRPr>
          </a:p>
        </p:txBody>
      </p:sp>
      <p:sp>
        <p:nvSpPr>
          <p:cNvPr id="11" name="Rectangle 10">
            <a:extLst>
              <a:ext uri="{FF2B5EF4-FFF2-40B4-BE49-F238E27FC236}">
                <a16:creationId xmlns:a16="http://schemas.microsoft.com/office/drawing/2014/main" id="{69921286-7D53-BC31-4FFF-2C15AB870E99}"/>
              </a:ext>
            </a:extLst>
          </p:cNvPr>
          <p:cNvSpPr/>
          <p:nvPr/>
        </p:nvSpPr>
        <p:spPr>
          <a:xfrm>
            <a:off x="111752" y="5206140"/>
            <a:ext cx="9890760" cy="329321"/>
          </a:xfrm>
          <a:prstGeom prst="rect">
            <a:avLst/>
          </a:prstGeom>
        </p:spPr>
        <p:txBody>
          <a:bodyPr wrap="square">
            <a:spAutoFit/>
          </a:bodyPr>
          <a:lstStyle/>
          <a:p>
            <a:r>
              <a:rPr lang="en-US" altLang="ko-KR" sz="1540" b="1">
                <a:solidFill>
                  <a:srgbClr val="000000"/>
                </a:solidFill>
                <a:latin typeface="LG Smart_H Regular" panose="020B0600000101010101" pitchFamily="34" charset="-127"/>
                <a:ea typeface="LG Smart_H Regular" panose="020B0600000101010101" pitchFamily="34" charset="-127"/>
              </a:rPr>
              <a:t>12vDC Short and Main PCB Flashes Rapidly (</a:t>
            </a:r>
            <a:r>
              <a:rPr lang="en-US" altLang="ko-KR" sz="1540" b="1">
                <a:latin typeface="LG Smart_H Regular" panose="020B0600000101010101" pitchFamily="34" charset="-127"/>
                <a:ea typeface="LG Smart_H Regular" panose="020B0600000101010101" pitchFamily="34" charset="-127"/>
              </a:rPr>
              <a:t>Linear and BLDC Compressors</a:t>
            </a:r>
            <a:r>
              <a:rPr lang="en-US" altLang="ko-KR" sz="1540" b="1">
                <a:solidFill>
                  <a:srgbClr val="000000"/>
                </a:solidFill>
                <a:latin typeface="LG Smart_H Regular" panose="020B0600000101010101" pitchFamily="34" charset="-127"/>
                <a:ea typeface="LG Smart_H Regular" panose="020B0600000101010101" pitchFamily="34" charset="-127"/>
              </a:rPr>
              <a:t>) </a:t>
            </a:r>
          </a:p>
        </p:txBody>
      </p:sp>
      <p:sp>
        <p:nvSpPr>
          <p:cNvPr id="5" name="Rectangle 35">
            <a:extLst>
              <a:ext uri="{FF2B5EF4-FFF2-40B4-BE49-F238E27FC236}">
                <a16:creationId xmlns:a16="http://schemas.microsoft.com/office/drawing/2014/main" id="{14CB1CBA-2320-9115-8EFE-D0CE81D57CE5}"/>
              </a:ext>
            </a:extLst>
          </p:cNvPr>
          <p:cNvSpPr>
            <a:spLocks noChangeArrowheads="1"/>
          </p:cNvSpPr>
          <p:nvPr/>
        </p:nvSpPr>
        <p:spPr bwMode="auto">
          <a:xfrm>
            <a:off x="119731" y="2249804"/>
            <a:ext cx="9607117"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r>
              <a:rPr lang="en-US" altLang="ko-KR" sz="1540" b="1">
                <a:solidFill>
                  <a:srgbClr val="000000"/>
                </a:solidFill>
                <a:latin typeface="LG Smart_H Regular" panose="020B0600000101010101" pitchFamily="34" charset="-127"/>
                <a:ea typeface="LG Smart_H Regular" panose="020B0600000101010101" pitchFamily="34" charset="-127"/>
              </a:rPr>
              <a:t>Compressor Machine Room too Hot over 43C (Overload) and  Main PCB Blinks 10x (</a:t>
            </a:r>
            <a:r>
              <a:rPr lang="en-US" altLang="ko-KR" sz="1540" b="1">
                <a:solidFill>
                  <a:srgbClr val="00B0F0"/>
                </a:solidFill>
                <a:latin typeface="LG Smart_H Regular" panose="020B0600000101010101" pitchFamily="34" charset="-127"/>
                <a:ea typeface="LG Smart_H Regular" panose="020B0600000101010101" pitchFamily="34" charset="-127"/>
              </a:rPr>
              <a:t>Linear Compressors</a:t>
            </a:r>
            <a:r>
              <a:rPr lang="en-US" altLang="ko-KR" sz="1540" b="1">
                <a:solidFill>
                  <a:srgbClr val="000000"/>
                </a:solidFill>
                <a:latin typeface="LG Smart_H Regular" panose="020B0600000101010101" pitchFamily="34" charset="-127"/>
                <a:ea typeface="LG Smart_H Regular" panose="020B0600000101010101" pitchFamily="34" charset="-127"/>
              </a:rPr>
              <a:t>)  </a:t>
            </a:r>
          </a:p>
        </p:txBody>
      </p:sp>
      <p:sp>
        <p:nvSpPr>
          <p:cNvPr id="6" name="Rectangle 5">
            <a:extLst>
              <a:ext uri="{FF2B5EF4-FFF2-40B4-BE49-F238E27FC236}">
                <a16:creationId xmlns:a16="http://schemas.microsoft.com/office/drawing/2014/main" id="{99326F0A-4B5B-5B83-5A06-AB08AC20D022}"/>
              </a:ext>
            </a:extLst>
          </p:cNvPr>
          <p:cNvSpPr>
            <a:spLocks noChangeArrowheads="1"/>
          </p:cNvSpPr>
          <p:nvPr/>
        </p:nvSpPr>
        <p:spPr bwMode="auto">
          <a:xfrm>
            <a:off x="123505" y="2678277"/>
            <a:ext cx="9526966" cy="118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Trip Logic : Main PCB Detected an overload condition.</a:t>
            </a:r>
          </a:p>
          <a:p>
            <a:pPr marL="314325" indent="-314325" eaLnBrk="1" hangingPunct="1">
              <a:buFont typeface="Wingdings" panose="05000000000000000000" pitchFamily="2" charset="2"/>
              <a:buChar char="Ø"/>
            </a:pPr>
            <a:r>
              <a:rPr lang="en-US" altLang="ko-KR" sz="1000">
                <a:solidFill>
                  <a:srgbClr val="00B0F0"/>
                </a:solidFill>
                <a:latin typeface="LG Smart_H Regular" panose="020B0600000101010101" pitchFamily="34" charset="-127"/>
                <a:ea typeface="LG Smart_H Regular" panose="020B0600000101010101" pitchFamily="34" charset="-127"/>
                <a:sym typeface="Wingdings" pitchFamily="2" charset="2"/>
              </a:rPr>
              <a:t>Reaction : Compressor is switched off. Main PCB applies power to the compressor after 10 Minutes, Main PCB disables detection logic for 6 hours.</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Purpose : Compressor protection from overload.</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Most Likely Cause : High temperature, environmental condition, condenser fan error, poor air flow, dirty condenser, internal compressor problem, sealed system problem</a:t>
            </a:r>
          </a:p>
          <a:p>
            <a:pPr marL="314325" indent="-314325" eaLnBrk="1" hangingPunct="1">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Least Likely Cause : Main PCB</a:t>
            </a:r>
          </a:p>
          <a:p>
            <a:pPr eaLnBrk="1" latinLnBrk="0" hangingPunct="1">
              <a:lnSpc>
                <a:spcPct val="120000"/>
              </a:lnSpc>
            </a:pPr>
            <a:endParaRPr lang="ko-KR" altLang="en-US" sz="1000">
              <a:solidFill>
                <a:srgbClr val="000000"/>
              </a:solidFill>
              <a:latin typeface="LG Smart_H Regular" panose="020B0600000101010101" pitchFamily="34" charset="-127"/>
              <a:ea typeface="LG Smart_H Regular" panose="020B0600000101010101" pitchFamily="34" charset="-127"/>
              <a:sym typeface="Wingdings" pitchFamily="2" charset="2"/>
            </a:endParaRPr>
          </a:p>
        </p:txBody>
      </p:sp>
      <p:pic>
        <p:nvPicPr>
          <p:cNvPr id="24" name="Picture 23">
            <a:extLst>
              <a:ext uri="{FF2B5EF4-FFF2-40B4-BE49-F238E27FC236}">
                <a16:creationId xmlns:a16="http://schemas.microsoft.com/office/drawing/2014/main" id="{A95603A5-5BE8-EDCF-AE43-5D8D9F26F5B3}"/>
              </a:ext>
            </a:extLst>
          </p:cNvPr>
          <p:cNvPicPr>
            <a:picLocks noChangeAspect="1"/>
          </p:cNvPicPr>
          <p:nvPr/>
        </p:nvPicPr>
        <p:blipFill>
          <a:blip r:embed="rId3"/>
          <a:stretch>
            <a:fillRect/>
          </a:stretch>
        </p:blipFill>
        <p:spPr>
          <a:xfrm>
            <a:off x="4458430" y="2582549"/>
            <a:ext cx="3625215" cy="79594"/>
          </a:xfrm>
          <a:prstGeom prst="rect">
            <a:avLst/>
          </a:prstGeom>
        </p:spPr>
      </p:pic>
      <p:sp>
        <p:nvSpPr>
          <p:cNvPr id="7" name="Title 1">
            <a:extLst>
              <a:ext uri="{FF2B5EF4-FFF2-40B4-BE49-F238E27FC236}">
                <a16:creationId xmlns:a16="http://schemas.microsoft.com/office/drawing/2014/main" id="{3DCEAF2F-60B2-1579-D61E-6B76C8DABE2F}"/>
              </a:ext>
            </a:extLst>
          </p:cNvPr>
          <p:cNvSpPr txBox="1">
            <a:spLocks/>
          </p:cNvSpPr>
          <p:nvPr/>
        </p:nvSpPr>
        <p:spPr>
          <a:xfrm>
            <a:off x="0" y="127744"/>
            <a:ext cx="9890760" cy="377190"/>
          </a:xfrm>
          <a:prstGeom prst="rect">
            <a:avLst/>
          </a:prstGeom>
        </p:spPr>
        <p:txBody>
          <a:bodyPr/>
          <a:lstStyle>
            <a:lvl1pPr algn="l" rtl="0" eaLnBrk="1" fontAlgn="base" hangingPunct="1">
              <a:spcBef>
                <a:spcPct val="0"/>
              </a:spcBef>
              <a:spcAft>
                <a:spcPct val="0"/>
              </a:spcAft>
              <a:defRPr sz="1600" b="1">
                <a:solidFill>
                  <a:schemeClr val="tx2"/>
                </a:solidFill>
                <a:latin typeface="Arial" pitchFamily="34" charset="0"/>
                <a:ea typeface="+mj-ea"/>
                <a:cs typeface="Arial" pitchFamily="34" charset="0"/>
              </a:defRPr>
            </a:lvl1pPr>
            <a:lvl2pPr algn="l" rtl="0" eaLnBrk="1" fontAlgn="base" hangingPunct="1">
              <a:spcBef>
                <a:spcPct val="0"/>
              </a:spcBef>
              <a:spcAft>
                <a:spcPct val="0"/>
              </a:spcAft>
              <a:defRPr sz="1600">
                <a:solidFill>
                  <a:schemeClr val="tx2"/>
                </a:solidFill>
                <a:latin typeface="Lucida Sans Unicode" pitchFamily="34" charset="0"/>
                <a:cs typeface="Arial" charset="0"/>
              </a:defRPr>
            </a:lvl2pPr>
            <a:lvl3pPr algn="l" rtl="0" eaLnBrk="1" fontAlgn="base" hangingPunct="1">
              <a:spcBef>
                <a:spcPct val="0"/>
              </a:spcBef>
              <a:spcAft>
                <a:spcPct val="0"/>
              </a:spcAft>
              <a:defRPr sz="1600">
                <a:solidFill>
                  <a:schemeClr val="tx2"/>
                </a:solidFill>
                <a:latin typeface="Lucida Sans Unicode" pitchFamily="34" charset="0"/>
                <a:cs typeface="Arial" charset="0"/>
              </a:defRPr>
            </a:lvl3pPr>
            <a:lvl4pPr algn="l" rtl="0" eaLnBrk="1" fontAlgn="base" hangingPunct="1">
              <a:spcBef>
                <a:spcPct val="0"/>
              </a:spcBef>
              <a:spcAft>
                <a:spcPct val="0"/>
              </a:spcAft>
              <a:defRPr sz="1600">
                <a:solidFill>
                  <a:schemeClr val="tx2"/>
                </a:solidFill>
                <a:latin typeface="Lucida Sans Unicode" pitchFamily="34" charset="0"/>
                <a:cs typeface="Arial" charset="0"/>
              </a:defRPr>
            </a:lvl4pPr>
            <a:lvl5pPr algn="l" rtl="0" eaLnBrk="1" fontAlgn="base" hangingPunct="1">
              <a:spcBef>
                <a:spcPct val="0"/>
              </a:spcBef>
              <a:spcAft>
                <a:spcPct val="0"/>
              </a:spcAft>
              <a:defRPr sz="1600">
                <a:solidFill>
                  <a:schemeClr val="tx2"/>
                </a:solidFill>
                <a:latin typeface="Lucida Sans Unicode" pitchFamily="34" charset="0"/>
                <a:cs typeface="Arial" charset="0"/>
              </a:defRPr>
            </a:lvl5pPr>
            <a:lvl6pPr marL="457200" algn="l" rtl="0" eaLnBrk="1" fontAlgn="base" hangingPunct="1">
              <a:spcBef>
                <a:spcPct val="0"/>
              </a:spcBef>
              <a:spcAft>
                <a:spcPct val="0"/>
              </a:spcAft>
              <a:defRPr sz="1600">
                <a:solidFill>
                  <a:schemeClr val="tx2"/>
                </a:solidFill>
                <a:latin typeface="Lucida Sans Unicode" pitchFamily="34" charset="0"/>
                <a:cs typeface="Arial" charset="0"/>
              </a:defRPr>
            </a:lvl6pPr>
            <a:lvl7pPr marL="914400" algn="l" rtl="0" eaLnBrk="1" fontAlgn="base" hangingPunct="1">
              <a:spcBef>
                <a:spcPct val="0"/>
              </a:spcBef>
              <a:spcAft>
                <a:spcPct val="0"/>
              </a:spcAft>
              <a:defRPr sz="1600">
                <a:solidFill>
                  <a:schemeClr val="tx2"/>
                </a:solidFill>
                <a:latin typeface="Lucida Sans Unicode" pitchFamily="34" charset="0"/>
                <a:cs typeface="Arial" charset="0"/>
              </a:defRPr>
            </a:lvl7pPr>
            <a:lvl8pPr marL="1371600" algn="l" rtl="0" eaLnBrk="1" fontAlgn="base" hangingPunct="1">
              <a:spcBef>
                <a:spcPct val="0"/>
              </a:spcBef>
              <a:spcAft>
                <a:spcPct val="0"/>
              </a:spcAft>
              <a:defRPr sz="1600">
                <a:solidFill>
                  <a:schemeClr val="tx2"/>
                </a:solidFill>
                <a:latin typeface="Lucida Sans Unicode" pitchFamily="34" charset="0"/>
                <a:cs typeface="Arial" charset="0"/>
              </a:defRPr>
            </a:lvl8pPr>
            <a:lvl9pPr marL="1828800" algn="l" rtl="0" eaLnBrk="1" fontAlgn="base" hangingPunct="1">
              <a:spcBef>
                <a:spcPct val="0"/>
              </a:spcBef>
              <a:spcAft>
                <a:spcPct val="0"/>
              </a:spcAft>
              <a:defRPr sz="1600">
                <a:solidFill>
                  <a:schemeClr val="tx2"/>
                </a:solidFill>
                <a:latin typeface="Lucida Sans Unicode" pitchFamily="34" charset="0"/>
                <a:cs typeface="Arial" charset="0"/>
              </a:defRPr>
            </a:lvl9pPr>
          </a:lstStyle>
          <a:p>
            <a:r>
              <a:rPr lang="en-US" sz="2200" kern="0">
                <a:solidFill>
                  <a:schemeClr val="tx1"/>
                </a:solidFill>
                <a:latin typeface="LG Smart_H Regular" panose="020B0600000101010101" pitchFamily="34" charset="-127"/>
                <a:ea typeface="LG Smart_H Regular" panose="020B0600000101010101" pitchFamily="34" charset="-127"/>
              </a:rPr>
              <a:t>Blink Codes</a:t>
            </a:r>
          </a:p>
        </p:txBody>
      </p:sp>
      <p:pic>
        <p:nvPicPr>
          <p:cNvPr id="8" name="Picture 7">
            <a:extLst>
              <a:ext uri="{FF2B5EF4-FFF2-40B4-BE49-F238E27FC236}">
                <a16:creationId xmlns:a16="http://schemas.microsoft.com/office/drawing/2014/main" id="{FE83F8FC-CDA6-1430-4FC3-C1D1BC8A6D92}"/>
              </a:ext>
            </a:extLst>
          </p:cNvPr>
          <p:cNvPicPr>
            <a:picLocks noChangeAspect="1"/>
          </p:cNvPicPr>
          <p:nvPr/>
        </p:nvPicPr>
        <p:blipFill>
          <a:blip r:embed="rId3"/>
          <a:stretch>
            <a:fillRect/>
          </a:stretch>
        </p:blipFill>
        <p:spPr>
          <a:xfrm>
            <a:off x="122647" y="2603019"/>
            <a:ext cx="3625215" cy="79594"/>
          </a:xfrm>
          <a:prstGeom prst="rect">
            <a:avLst/>
          </a:prstGeom>
        </p:spPr>
      </p:pic>
      <p:pic>
        <p:nvPicPr>
          <p:cNvPr id="19" name="Picture 18">
            <a:extLst>
              <a:ext uri="{FF2B5EF4-FFF2-40B4-BE49-F238E27FC236}">
                <a16:creationId xmlns:a16="http://schemas.microsoft.com/office/drawing/2014/main" id="{5344C3AC-C9A8-D2A9-32E9-544D8DAF4C55}"/>
              </a:ext>
            </a:extLst>
          </p:cNvPr>
          <p:cNvPicPr>
            <a:picLocks noChangeAspect="1"/>
          </p:cNvPicPr>
          <p:nvPr/>
        </p:nvPicPr>
        <p:blipFill>
          <a:blip r:embed="rId4"/>
          <a:stretch>
            <a:fillRect/>
          </a:stretch>
        </p:blipFill>
        <p:spPr>
          <a:xfrm>
            <a:off x="228602" y="5497443"/>
            <a:ext cx="5389331" cy="108210"/>
          </a:xfrm>
          <a:prstGeom prst="rect">
            <a:avLst/>
          </a:prstGeom>
        </p:spPr>
      </p:pic>
      <p:sp>
        <p:nvSpPr>
          <p:cNvPr id="21" name="Rectangle 35">
            <a:extLst>
              <a:ext uri="{FF2B5EF4-FFF2-40B4-BE49-F238E27FC236}">
                <a16:creationId xmlns:a16="http://schemas.microsoft.com/office/drawing/2014/main" id="{DC116312-58E8-8B58-EE3F-2CE486F08BC0}"/>
              </a:ext>
            </a:extLst>
          </p:cNvPr>
          <p:cNvSpPr>
            <a:spLocks noChangeArrowheads="1"/>
          </p:cNvSpPr>
          <p:nvPr/>
        </p:nvSpPr>
        <p:spPr bwMode="auto">
          <a:xfrm>
            <a:off x="128109" y="645892"/>
            <a:ext cx="7721986"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r>
              <a:rPr lang="en-US" altLang="ko-KR" sz="1540" b="1">
                <a:solidFill>
                  <a:srgbClr val="000000"/>
                </a:solidFill>
                <a:latin typeface="LG Smart_H Regular" panose="020B0600000101010101" pitchFamily="34" charset="-127"/>
                <a:ea typeface="LG Smart_H Regular" panose="020B0600000101010101" pitchFamily="34" charset="-127"/>
              </a:rPr>
              <a:t>Overload Trip (Overpower) and  Main PCB Blinks 9x (</a:t>
            </a:r>
            <a:r>
              <a:rPr lang="en-US" altLang="ko-KR" sz="1540" b="1">
                <a:latin typeface="LG Smart_H Regular" panose="020B0600000101010101" pitchFamily="34" charset="-127"/>
                <a:ea typeface="LG Smart_H Regular" panose="020B0600000101010101" pitchFamily="34" charset="-127"/>
              </a:rPr>
              <a:t>Linear and BLDC Compressors</a:t>
            </a:r>
            <a:r>
              <a:rPr lang="en-US" altLang="ko-KR" sz="1540" b="1">
                <a:solidFill>
                  <a:srgbClr val="000000"/>
                </a:solidFill>
                <a:latin typeface="LG Smart_H Regular" panose="020B0600000101010101" pitchFamily="34" charset="-127"/>
                <a:ea typeface="LG Smart_H Regular" panose="020B0600000101010101" pitchFamily="34" charset="-127"/>
              </a:rPr>
              <a:t>)  </a:t>
            </a:r>
          </a:p>
        </p:txBody>
      </p:sp>
      <p:sp>
        <p:nvSpPr>
          <p:cNvPr id="23" name="Rectangle 22">
            <a:extLst>
              <a:ext uri="{FF2B5EF4-FFF2-40B4-BE49-F238E27FC236}">
                <a16:creationId xmlns:a16="http://schemas.microsoft.com/office/drawing/2014/main" id="{FFA46647-F806-A231-4FC0-9C3408F8CB34}"/>
              </a:ext>
            </a:extLst>
          </p:cNvPr>
          <p:cNvSpPr>
            <a:spLocks noChangeArrowheads="1"/>
          </p:cNvSpPr>
          <p:nvPr/>
        </p:nvSpPr>
        <p:spPr bwMode="auto">
          <a:xfrm>
            <a:off x="119731" y="1059791"/>
            <a:ext cx="9526966" cy="100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314325" indent="-314325" eaLnBrk="1" hangingPunct="1">
              <a:lnSpc>
                <a:spcPct val="120000"/>
              </a:lnSpc>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Trip Logic : Main PCB Detected an overload condition.</a:t>
            </a:r>
          </a:p>
          <a:p>
            <a:pPr marL="314325" indent="-314325" eaLnBrk="1" hangingPunct="1">
              <a:lnSpc>
                <a:spcPct val="120000"/>
              </a:lnSpc>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Reaction Linear and BLDC : </a:t>
            </a:r>
            <a:r>
              <a:rPr lang="en-US" altLang="ko-KR" sz="1000">
                <a:latin typeface="LG Smart_H Regular" panose="020B0600000101010101" pitchFamily="34" charset="-127"/>
                <a:ea typeface="LG Smart_H Regular" panose="020B0600000101010101" pitchFamily="34" charset="-127"/>
                <a:sym typeface="Wingdings" pitchFamily="2" charset="2"/>
              </a:rPr>
              <a:t>Compressor is switched off. Main PCB applies power to the compressor after 360 seconds. </a:t>
            </a:r>
          </a:p>
          <a:p>
            <a:pPr marL="314325" indent="-314325" eaLnBrk="1" hangingPunct="1">
              <a:lnSpc>
                <a:spcPct val="120000"/>
              </a:lnSpc>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Purpose : Main PCB protection from overload</a:t>
            </a:r>
          </a:p>
          <a:p>
            <a:pPr marL="314325" indent="-314325" eaLnBrk="1" hangingPunct="1">
              <a:lnSpc>
                <a:spcPct val="120000"/>
              </a:lnSpc>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Most Likely Cause : High temperature, environmental condition, condenser fan error, poor air flow, dirty condenser, internal compressor problem, IPM failure</a:t>
            </a:r>
          </a:p>
          <a:p>
            <a:pPr marL="314325" indent="-314325" eaLnBrk="1" hangingPunct="1">
              <a:lnSpc>
                <a:spcPct val="120000"/>
              </a:lnSpc>
              <a:buFont typeface="Wingdings" panose="05000000000000000000" pitchFamily="2" charset="2"/>
              <a:buChar char="Ø"/>
            </a:pPr>
            <a:r>
              <a:rPr lang="en-US" altLang="ko-KR" sz="1000">
                <a:solidFill>
                  <a:srgbClr val="000000"/>
                </a:solidFill>
                <a:latin typeface="LG Smart_H Regular" panose="020B0600000101010101" pitchFamily="34" charset="-127"/>
                <a:ea typeface="LG Smart_H Regular" panose="020B0600000101010101" pitchFamily="34" charset="-127"/>
                <a:sym typeface="Wingdings" pitchFamily="2" charset="2"/>
              </a:rPr>
              <a:t>Least Likely Cause : Main PCB</a:t>
            </a:r>
          </a:p>
        </p:txBody>
      </p:sp>
      <p:pic>
        <p:nvPicPr>
          <p:cNvPr id="25" name="Picture 24">
            <a:extLst>
              <a:ext uri="{FF2B5EF4-FFF2-40B4-BE49-F238E27FC236}">
                <a16:creationId xmlns:a16="http://schemas.microsoft.com/office/drawing/2014/main" id="{43A104B2-0EEA-EEB2-DD2F-AED7FAF9346B}"/>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30000"/>
                    </a14:imgEffect>
                  </a14:imgLayer>
                </a14:imgProps>
              </a:ext>
            </a:extLst>
          </a:blip>
          <a:stretch>
            <a:fillRect/>
          </a:stretch>
        </p:blipFill>
        <p:spPr>
          <a:xfrm>
            <a:off x="196394" y="987358"/>
            <a:ext cx="2807970" cy="66495"/>
          </a:xfrm>
          <a:prstGeom prst="rect">
            <a:avLst/>
          </a:prstGeom>
        </p:spPr>
      </p:pic>
      <p:pic>
        <p:nvPicPr>
          <p:cNvPr id="26" name="Picture 25">
            <a:extLst>
              <a:ext uri="{FF2B5EF4-FFF2-40B4-BE49-F238E27FC236}">
                <a16:creationId xmlns:a16="http://schemas.microsoft.com/office/drawing/2014/main" id="{EB778ABE-D830-53A7-080F-BA996F3BD70D}"/>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30000"/>
                    </a14:imgEffect>
                  </a14:imgLayer>
                </a14:imgProps>
              </a:ext>
            </a:extLst>
          </a:blip>
          <a:stretch>
            <a:fillRect/>
          </a:stretch>
        </p:blipFill>
        <p:spPr>
          <a:xfrm>
            <a:off x="3055423" y="984665"/>
            <a:ext cx="2807970" cy="66495"/>
          </a:xfrm>
          <a:prstGeom prst="rect">
            <a:avLst/>
          </a:prstGeom>
        </p:spPr>
      </p:pic>
    </p:spTree>
    <p:extLst>
      <p:ext uri="{BB962C8B-B14F-4D97-AF65-F5344CB8AC3E}">
        <p14:creationId xmlns:p14="http://schemas.microsoft.com/office/powerpoint/2010/main" val="2781740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ACB03D-077C-B32E-1094-62DFA6D59052}"/>
              </a:ext>
            </a:extLst>
          </p:cNvPr>
          <p:cNvSpPr txBox="1"/>
          <p:nvPr/>
        </p:nvSpPr>
        <p:spPr>
          <a:xfrm>
            <a:off x="0" y="-1116"/>
            <a:ext cx="10058400" cy="424732"/>
          </a:xfrm>
          <a:prstGeom prst="rect">
            <a:avLst/>
          </a:prstGeom>
          <a:noFill/>
        </p:spPr>
        <p:txBody>
          <a:bodyPr wrap="square" rtlCol="0">
            <a:spAutoFit/>
          </a:bodyPr>
          <a:lstStyle/>
          <a:p>
            <a:r>
              <a:rPr lang="en-US" sz="2160"/>
              <a:t>5. Visually inspect evaporator frost patterns</a:t>
            </a:r>
          </a:p>
        </p:txBody>
      </p:sp>
      <p:sp>
        <p:nvSpPr>
          <p:cNvPr id="3" name="TextBox 2">
            <a:extLst>
              <a:ext uri="{FF2B5EF4-FFF2-40B4-BE49-F238E27FC236}">
                <a16:creationId xmlns:a16="http://schemas.microsoft.com/office/drawing/2014/main" id="{DB3B97A7-6B1D-DCB7-F795-05F052A67039}"/>
              </a:ext>
            </a:extLst>
          </p:cNvPr>
          <p:cNvSpPr txBox="1"/>
          <p:nvPr/>
        </p:nvSpPr>
        <p:spPr>
          <a:xfrm>
            <a:off x="0" y="396065"/>
            <a:ext cx="9894771" cy="2308324"/>
          </a:xfrm>
          <a:prstGeom prst="rect">
            <a:avLst/>
          </a:prstGeom>
          <a:noFill/>
        </p:spPr>
        <p:txBody>
          <a:bodyPr wrap="square" rtlCol="0">
            <a:spAutoFit/>
          </a:bodyPr>
          <a:lstStyle/>
          <a:p>
            <a:pPr marL="285750" indent="-285750">
              <a:buFont typeface="Wingdings" panose="05000000000000000000" pitchFamily="2" charset="2"/>
              <a:buChar char="Ø"/>
            </a:pPr>
            <a:r>
              <a:rPr lang="en-US"/>
              <a:t>Defrost issues can cause poor cooling issues.</a:t>
            </a:r>
          </a:p>
          <a:p>
            <a:pPr marL="285750" indent="-285750">
              <a:buFont typeface="Wingdings" panose="05000000000000000000" pitchFamily="2" charset="2"/>
              <a:buChar char="Ø"/>
            </a:pPr>
            <a:r>
              <a:rPr lang="en-US"/>
              <a:t>A complete frost pattern is from inlet to outlet and should be also be checked from front to back, all rows should be frosted.</a:t>
            </a:r>
          </a:p>
          <a:p>
            <a:pPr marL="285750" indent="-285750">
              <a:buFont typeface="Wingdings" panose="05000000000000000000" pitchFamily="2" charset="2"/>
              <a:buChar char="Ø"/>
            </a:pPr>
            <a:r>
              <a:rPr lang="en-US"/>
              <a:t> Partial or no frost pattern indicate a sealed system issue, provided the compressor is running with proper voltage.</a:t>
            </a:r>
          </a:p>
          <a:p>
            <a:pPr marL="285750" indent="-285750">
              <a:buFont typeface="Wingdings" panose="05000000000000000000" pitchFamily="2" charset="2"/>
              <a:buChar char="Ø"/>
            </a:pPr>
            <a:r>
              <a:rPr lang="en-US" sz="1800" b="0" i="0" u="none" strike="noStrike">
                <a:solidFill>
                  <a:srgbClr val="000000"/>
                </a:solidFill>
                <a:effectLst/>
                <a:latin typeface="LG EI Text TTF Regular" panose="020B0500000101010101" pitchFamily="34" charset="-127"/>
                <a:ea typeface="LG EI Text TTF Regular" panose="020B0500000101010101" pitchFamily="34" charset="-127"/>
              </a:rPr>
              <a:t>Look for evidence of corrosion, un-even discoloration, UV Dye (if present), areas of rust or pitting especially near the argon weld, indicating a leak.</a:t>
            </a:r>
          </a:p>
          <a:p>
            <a:pPr marL="285750" indent="-285750">
              <a:buFont typeface="Wingdings" panose="05000000000000000000" pitchFamily="2" charset="2"/>
              <a:buChar char="Ø"/>
            </a:pPr>
            <a:endParaRPr lang="en-US"/>
          </a:p>
        </p:txBody>
      </p:sp>
      <p:pic>
        <p:nvPicPr>
          <p:cNvPr id="4" name="Picture 3">
            <a:extLst>
              <a:ext uri="{FF2B5EF4-FFF2-40B4-BE49-F238E27FC236}">
                <a16:creationId xmlns:a16="http://schemas.microsoft.com/office/drawing/2014/main" id="{8EF07DD2-26B0-A542-06B0-8B972E4D524E}"/>
              </a:ext>
            </a:extLst>
          </p:cNvPr>
          <p:cNvPicPr>
            <a:picLocks noChangeAspect="1"/>
          </p:cNvPicPr>
          <p:nvPr/>
        </p:nvPicPr>
        <p:blipFill>
          <a:blip r:embed="rId2"/>
          <a:stretch>
            <a:fillRect/>
          </a:stretch>
        </p:blipFill>
        <p:spPr>
          <a:xfrm>
            <a:off x="308008" y="2615916"/>
            <a:ext cx="4603827" cy="2369974"/>
          </a:xfrm>
          <a:prstGeom prst="rect">
            <a:avLst/>
          </a:prstGeom>
        </p:spPr>
      </p:pic>
      <p:pic>
        <p:nvPicPr>
          <p:cNvPr id="5" name="Picture 4">
            <a:extLst>
              <a:ext uri="{FF2B5EF4-FFF2-40B4-BE49-F238E27FC236}">
                <a16:creationId xmlns:a16="http://schemas.microsoft.com/office/drawing/2014/main" id="{3B3AFD63-D6FA-06B8-EF29-9E6D0E8DFBE8}"/>
              </a:ext>
            </a:extLst>
          </p:cNvPr>
          <p:cNvPicPr>
            <a:picLocks noChangeAspect="1"/>
          </p:cNvPicPr>
          <p:nvPr/>
        </p:nvPicPr>
        <p:blipFill>
          <a:blip r:embed="rId3"/>
          <a:stretch>
            <a:fillRect/>
          </a:stretch>
        </p:blipFill>
        <p:spPr>
          <a:xfrm>
            <a:off x="4911835" y="2615916"/>
            <a:ext cx="4801745" cy="2369974"/>
          </a:xfrm>
          <a:prstGeom prst="rect">
            <a:avLst/>
          </a:prstGeom>
        </p:spPr>
      </p:pic>
    </p:spTree>
    <p:extLst>
      <p:ext uri="{BB962C8B-B14F-4D97-AF65-F5344CB8AC3E}">
        <p14:creationId xmlns:p14="http://schemas.microsoft.com/office/powerpoint/2010/main" val="3095576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31164E-C8DA-33F4-2DF1-550039608CBE}"/>
              </a:ext>
            </a:extLst>
          </p:cNvPr>
          <p:cNvSpPr txBox="1"/>
          <p:nvPr/>
        </p:nvSpPr>
        <p:spPr>
          <a:xfrm>
            <a:off x="0" y="-2516"/>
            <a:ext cx="8097174" cy="461665"/>
          </a:xfrm>
          <a:prstGeom prst="rect">
            <a:avLst/>
          </a:prstGeom>
          <a:noFill/>
        </p:spPr>
        <p:txBody>
          <a:bodyPr wrap="square">
            <a:spAutoFit/>
          </a:bodyPr>
          <a:lstStyle/>
          <a:p>
            <a:r>
              <a:rPr lang="en-US" sz="2400"/>
              <a:t>6. Tap sealed system and evaluate pressures.</a:t>
            </a:r>
          </a:p>
        </p:txBody>
      </p:sp>
      <p:sp>
        <p:nvSpPr>
          <p:cNvPr id="4" name="TextBox 3">
            <a:extLst>
              <a:ext uri="{FF2B5EF4-FFF2-40B4-BE49-F238E27FC236}">
                <a16:creationId xmlns:a16="http://schemas.microsoft.com/office/drawing/2014/main" id="{AF997F93-5F87-7375-02CD-90AEE62C7DA2}"/>
              </a:ext>
            </a:extLst>
          </p:cNvPr>
          <p:cNvSpPr txBox="1"/>
          <p:nvPr/>
        </p:nvSpPr>
        <p:spPr>
          <a:xfrm>
            <a:off x="0" y="459149"/>
            <a:ext cx="10058400" cy="5078313"/>
          </a:xfrm>
          <a:prstGeom prst="rect">
            <a:avLst/>
          </a:prstGeom>
          <a:noFill/>
        </p:spPr>
        <p:txBody>
          <a:bodyPr wrap="square">
            <a:spAutoFit/>
          </a:bodyPr>
          <a:lstStyle/>
          <a:p>
            <a:pPr marL="285750" indent="-285750">
              <a:buFont typeface="Wingdings" panose="05000000000000000000" pitchFamily="2" charset="2"/>
              <a:buChar char="Ø"/>
            </a:pPr>
            <a:r>
              <a:rPr lang="en-US" sz="1800"/>
              <a:t>Keep in mind a sealed system failure can have a multiple of these 3 issues.</a:t>
            </a:r>
          </a:p>
          <a:p>
            <a:pPr marL="285750" indent="-285750">
              <a:buFont typeface="Wingdings" panose="05000000000000000000" pitchFamily="2" charset="2"/>
              <a:buChar char="Ø"/>
            </a:pPr>
            <a:r>
              <a:rPr lang="en-US" sz="1800"/>
              <a:t>What caused the compressor to fail?</a:t>
            </a:r>
          </a:p>
          <a:p>
            <a:pPr marL="285750" indent="-285750">
              <a:buFont typeface="Wingdings" panose="05000000000000000000" pitchFamily="2" charset="2"/>
              <a:buChar char="Ø"/>
            </a:pPr>
            <a:r>
              <a:rPr lang="en-US" sz="1800"/>
              <a:t>Always replace the compressor, drier and condenser when contamination is found.</a:t>
            </a:r>
          </a:p>
          <a:p>
            <a:pPr marL="285750" indent="-285750">
              <a:buFont typeface="Wingdings" panose="05000000000000000000" pitchFamily="2" charset="2"/>
              <a:buChar char="Ø"/>
            </a:pPr>
            <a:r>
              <a:rPr lang="en-US"/>
              <a:t>Always verify refrigerant type on the model tag.</a:t>
            </a:r>
          </a:p>
          <a:p>
            <a:pPr marL="342900" marR="0" lvl="0" indent="-342900">
              <a:buFont typeface="Wingdings" panose="05000000000000000000" pitchFamily="2" charset="2"/>
              <a:buChar char=""/>
              <a:tabLst>
                <a:tab pos="457200" algn="l"/>
              </a:tabLst>
            </a:pPr>
            <a:r>
              <a:rPr lang="en-US">
                <a:solidFill>
                  <a:srgbClr val="000000"/>
                </a:solidFill>
                <a:effectLst/>
                <a:latin typeface="Aptos" panose="020B0004020202020204" pitchFamily="34" charset="0"/>
                <a:ea typeface="Times New Roman" panose="02020603050405020304" pitchFamily="18" charset="0"/>
                <a:cs typeface="Aptos" panose="020B0004020202020204" pitchFamily="34" charset="0"/>
              </a:rPr>
              <a:t>When High Side Leak</a:t>
            </a:r>
            <a:r>
              <a:rPr lang="en-US">
                <a:solidFill>
                  <a:srgbClr val="000000"/>
                </a:solidFill>
                <a:latin typeface="Aptos" panose="020B0004020202020204" pitchFamily="34" charset="0"/>
                <a:ea typeface="Times New Roman" panose="02020603050405020304" pitchFamily="18" charset="0"/>
                <a:cs typeface="Aptos" panose="020B0004020202020204" pitchFamily="34" charset="0"/>
              </a:rPr>
              <a:t> is</a:t>
            </a:r>
            <a:r>
              <a:rPr lang="en-US">
                <a:solidFill>
                  <a:srgbClr val="000000"/>
                </a:solidFill>
                <a:effectLst/>
                <a:latin typeface="Aptos" panose="020B0004020202020204" pitchFamily="34" charset="0"/>
                <a:ea typeface="Times New Roman" panose="02020603050405020304" pitchFamily="18" charset="0"/>
                <a:cs typeface="Aptos" panose="020B0004020202020204" pitchFamily="34" charset="0"/>
              </a:rPr>
              <a:t> diagnosed on units produced prior to 2020, isolation and pressure testing of the Yoder Loop should be performed.</a:t>
            </a:r>
            <a:endParaRPr lang="en-US">
              <a:solidFill>
                <a:srgbClr val="000000"/>
              </a:solidFill>
              <a:latin typeface="Aptos" panose="020B0004020202020204" pitchFamily="34" charset="0"/>
              <a:ea typeface="Times New Roman" panose="02020603050405020304" pitchFamily="18" charset="0"/>
              <a:cs typeface="Aptos" panose="020B0004020202020204" pitchFamily="34" charset="0"/>
            </a:endParaRPr>
          </a:p>
          <a:p>
            <a:pPr marL="342900" marR="0" lvl="0" indent="-342900">
              <a:buFont typeface="Wingdings" panose="05000000000000000000" pitchFamily="2" charset="2"/>
              <a:buChar char=""/>
              <a:tabLst>
                <a:tab pos="457200" algn="l"/>
              </a:tabLst>
            </a:pPr>
            <a:r>
              <a:rPr lang="en-US">
                <a:solidFill>
                  <a:srgbClr val="000000"/>
                </a:solidFill>
                <a:effectLst/>
                <a:latin typeface="Aptos" panose="020B0004020202020204" pitchFamily="34" charset="0"/>
                <a:ea typeface="Malgun Gothic" panose="020B0503020000020004" pitchFamily="34" charset="-127"/>
                <a:cs typeface="Aptos" panose="020B0004020202020204" pitchFamily="34" charset="0"/>
              </a:rPr>
              <a:t>Systems with inefficient compressors:</a:t>
            </a:r>
          </a:p>
          <a:p>
            <a:pPr marL="800100" lvl="1" indent="-342900">
              <a:buFont typeface="Arial" panose="020B0604020202020204" pitchFamily="34" charset="0"/>
              <a:buChar char="•"/>
              <a:tabLst>
                <a:tab pos="457200" algn="l"/>
              </a:tabLst>
            </a:pPr>
            <a:r>
              <a:rPr lang="en-US">
                <a:solidFill>
                  <a:srgbClr val="000000"/>
                </a:solidFill>
                <a:latin typeface="Aptos" panose="020B0004020202020204" pitchFamily="34" charset="0"/>
                <a:ea typeface="Malgun Gothic" panose="020B0503020000020004" pitchFamily="34" charset="-127"/>
                <a:cs typeface="Aptos" panose="020B0004020202020204" pitchFamily="34" charset="0"/>
              </a:rPr>
              <a:t>Replace the compressor and dryer</a:t>
            </a:r>
          </a:p>
          <a:p>
            <a:pPr marL="800100" lvl="1" indent="-342900">
              <a:buFont typeface="Arial" panose="020B0604020202020204" pitchFamily="34" charset="0"/>
              <a:buChar char="•"/>
              <a:tabLst>
                <a:tab pos="457200" algn="l"/>
              </a:tabLst>
            </a:pPr>
            <a:r>
              <a:rPr lang="en-US">
                <a:solidFill>
                  <a:srgbClr val="000000"/>
                </a:solidFill>
                <a:effectLst/>
                <a:latin typeface="Aptos" panose="020B0004020202020204" pitchFamily="34" charset="0"/>
                <a:ea typeface="Malgun Gothic" panose="020B0503020000020004" pitchFamily="34" charset="-127"/>
                <a:cs typeface="Aptos" panose="020B0004020202020204" pitchFamily="34" charset="0"/>
              </a:rPr>
              <a:t>Replace the condenser and refrigerator evaporator (if leaks or contamination is found)</a:t>
            </a:r>
          </a:p>
          <a:p>
            <a:pPr marL="800100" lvl="1" indent="-342900">
              <a:buFont typeface="Arial" panose="020B0604020202020204" pitchFamily="34" charset="0"/>
              <a:buChar char="•"/>
              <a:tabLst>
                <a:tab pos="457200" algn="l"/>
              </a:tabLst>
            </a:pPr>
            <a:r>
              <a:rPr lang="en-US">
                <a:solidFill>
                  <a:srgbClr val="000000"/>
                </a:solidFill>
                <a:latin typeface="Aptos" panose="020B0004020202020204" pitchFamily="34" charset="0"/>
                <a:ea typeface="Malgun Gothic" panose="020B0503020000020004" pitchFamily="34" charset="-127"/>
                <a:cs typeface="Aptos" panose="020B0004020202020204" pitchFamily="34" charset="0"/>
              </a:rPr>
              <a:t>Pressure test the Yoder loop for leaks</a:t>
            </a:r>
          </a:p>
          <a:p>
            <a:pPr marL="800100" lvl="1" indent="-342900">
              <a:buFont typeface="Arial" panose="020B0604020202020204" pitchFamily="34" charset="0"/>
              <a:buChar char="•"/>
              <a:tabLst>
                <a:tab pos="457200" algn="l"/>
              </a:tabLst>
            </a:pPr>
            <a:r>
              <a:rPr lang="en-US">
                <a:solidFill>
                  <a:srgbClr val="000000"/>
                </a:solidFill>
                <a:effectLst/>
                <a:latin typeface="Aptos" panose="020B0004020202020204" pitchFamily="34" charset="0"/>
                <a:ea typeface="Malgun Gothic" panose="020B0503020000020004" pitchFamily="34" charset="-127"/>
                <a:cs typeface="Aptos" panose="020B0004020202020204" pitchFamily="34" charset="0"/>
              </a:rPr>
              <a:t>Flush the Yoder loo</a:t>
            </a:r>
            <a:r>
              <a:rPr lang="en-US">
                <a:solidFill>
                  <a:srgbClr val="000000"/>
                </a:solidFill>
                <a:latin typeface="Aptos" panose="020B0004020202020204" pitchFamily="34" charset="0"/>
                <a:ea typeface="Malgun Gothic" panose="020B0503020000020004" pitchFamily="34" charset="-127"/>
                <a:cs typeface="Aptos" panose="020B0004020202020204" pitchFamily="34" charset="0"/>
              </a:rPr>
              <a:t>p</a:t>
            </a:r>
            <a:endParaRPr lang="en-US">
              <a:effectLst/>
              <a:latin typeface="Aptos" panose="020B0004020202020204" pitchFamily="34" charset="0"/>
              <a:ea typeface="Malgun Gothic" panose="020B0503020000020004" pitchFamily="34" charset="-127"/>
              <a:cs typeface="Aptos" panose="020B0004020202020204" pitchFamily="34" charset="0"/>
            </a:endParaRPr>
          </a:p>
          <a:p>
            <a:pPr marL="342900" marR="0" lvl="0" indent="-342900">
              <a:buFont typeface="Wingdings" panose="05000000000000000000" pitchFamily="2" charset="2"/>
              <a:buChar char=""/>
              <a:tabLst>
                <a:tab pos="457200" algn="l"/>
              </a:tabLst>
            </a:pPr>
            <a:r>
              <a:rPr lang="en-US">
                <a:solidFill>
                  <a:srgbClr val="000000"/>
                </a:solidFill>
                <a:effectLst/>
                <a:latin typeface="Aptos" panose="020B0004020202020204" pitchFamily="34" charset="0"/>
                <a:ea typeface="Times New Roman" panose="02020603050405020304" pitchFamily="18" charset="0"/>
                <a:cs typeface="Aptos" panose="020B0004020202020204" pitchFamily="34" charset="0"/>
              </a:rPr>
              <a:t>For Yoder loop RA Submission TCC requires </a:t>
            </a:r>
            <a:endParaRPr lang="en-US">
              <a:effectLst/>
              <a:latin typeface="Aptos" panose="020B0004020202020204" pitchFamily="34" charset="0"/>
              <a:ea typeface="Malgun Gothic" panose="020B0503020000020004" pitchFamily="34" charset="-127"/>
              <a:cs typeface="Aptos" panose="020B0004020202020204" pitchFamily="34" charset="0"/>
            </a:endParaRPr>
          </a:p>
          <a:p>
            <a:pPr marL="742950" marR="0" lvl="1" indent="-285750">
              <a:buFont typeface="Arial" panose="020B0604020202020204" pitchFamily="34" charset="0"/>
              <a:buChar char="•"/>
              <a:tabLst>
                <a:tab pos="914400" algn="l"/>
              </a:tabLst>
            </a:pPr>
            <a:r>
              <a:rPr lang="en-US">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Internal temps</a:t>
            </a:r>
            <a:endParaRPr lang="en-US">
              <a:effectLst/>
              <a:latin typeface="Aptos" panose="020B0004020202020204" pitchFamily="34" charset="0"/>
              <a:ea typeface="Malgun Gothic" panose="020B0503020000020004" pitchFamily="34" charset="-127"/>
              <a:cs typeface="Times New Roman" panose="02020603050405020304" pitchFamily="18" charset="0"/>
            </a:endParaRPr>
          </a:p>
          <a:p>
            <a:pPr marL="742950" marR="0" lvl="1" indent="-285750">
              <a:buFont typeface="Arial" panose="020B0604020202020204" pitchFamily="34" charset="0"/>
              <a:buChar char="•"/>
              <a:tabLst>
                <a:tab pos="914400" algn="l"/>
              </a:tabLst>
            </a:pPr>
            <a:r>
              <a:rPr lang="en-US">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Voltage/Amperage to Compressor</a:t>
            </a:r>
            <a:endParaRPr lang="en-US">
              <a:effectLst/>
              <a:latin typeface="Aptos" panose="020B0004020202020204" pitchFamily="34" charset="0"/>
              <a:ea typeface="Malgun Gothic" panose="020B0503020000020004" pitchFamily="34" charset="-127"/>
              <a:cs typeface="Times New Roman" panose="02020603050405020304" pitchFamily="18" charset="0"/>
            </a:endParaRPr>
          </a:p>
          <a:p>
            <a:pPr marL="742950" marR="0" lvl="1" indent="-285750">
              <a:buFont typeface="Arial" panose="020B0604020202020204" pitchFamily="34" charset="0"/>
              <a:buChar char="•"/>
              <a:tabLst>
                <a:tab pos="914400" algn="l"/>
              </a:tabLst>
            </a:pPr>
            <a:r>
              <a:rPr lang="en-US">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Freezer frost pattern inspection/evaluation w/pic.</a:t>
            </a:r>
            <a:endParaRPr lang="en-US">
              <a:effectLst/>
              <a:latin typeface="Aptos" panose="020B0004020202020204" pitchFamily="34" charset="0"/>
              <a:ea typeface="Malgun Gothic" panose="020B0503020000020004" pitchFamily="34" charset="-127"/>
              <a:cs typeface="Times New Roman" panose="02020603050405020304" pitchFamily="18" charset="0"/>
            </a:endParaRPr>
          </a:p>
          <a:p>
            <a:pPr marL="742950" marR="0" lvl="1" indent="-285750">
              <a:buFont typeface="Arial" panose="020B0604020202020204" pitchFamily="34" charset="0"/>
              <a:buChar char="•"/>
              <a:tabLst>
                <a:tab pos="914400" algn="l"/>
              </a:tabLst>
            </a:pPr>
            <a:r>
              <a:rPr lang="en-US">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High/Low Side run pressures</a:t>
            </a:r>
            <a:endParaRPr lang="en-US">
              <a:effectLst/>
              <a:latin typeface="Aptos" panose="020B0004020202020204" pitchFamily="34" charset="0"/>
              <a:ea typeface="Malgun Gothic" panose="020B0503020000020004" pitchFamily="34" charset="-127"/>
              <a:cs typeface="Times New Roman" panose="02020603050405020304" pitchFamily="18" charset="0"/>
            </a:endParaRPr>
          </a:p>
          <a:p>
            <a:pPr marL="742950" marR="0" lvl="1" indent="-285750">
              <a:buFont typeface="Arial" panose="020B0604020202020204" pitchFamily="34" charset="0"/>
              <a:buChar char="•"/>
              <a:tabLst>
                <a:tab pos="914400" algn="l"/>
              </a:tabLst>
            </a:pPr>
            <a:r>
              <a:rPr lang="en-US">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Equalization time/pressure </a:t>
            </a:r>
            <a:endParaRPr lang="en-US">
              <a:effectLst/>
              <a:latin typeface="Aptos" panose="020B0004020202020204" pitchFamily="34" charset="0"/>
              <a:ea typeface="Malgun Gothic" panose="020B0503020000020004" pitchFamily="34" charset="-127"/>
              <a:cs typeface="Times New Roman" panose="02020603050405020304" pitchFamily="18" charset="0"/>
            </a:endParaRPr>
          </a:p>
          <a:p>
            <a:pPr marL="285750" indent="-285750">
              <a:buFont typeface="Wingdings" panose="05000000000000000000" pitchFamily="2" charset="2"/>
              <a:buChar char="Ø"/>
            </a:pPr>
            <a:endParaRPr lang="en-US" sz="1800"/>
          </a:p>
        </p:txBody>
      </p:sp>
    </p:spTree>
    <p:extLst>
      <p:ext uri="{BB962C8B-B14F-4D97-AF65-F5344CB8AC3E}">
        <p14:creationId xmlns:p14="http://schemas.microsoft.com/office/powerpoint/2010/main" val="3154786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a:extLst>
              <a:ext uri="{FF2B5EF4-FFF2-40B4-BE49-F238E27FC236}">
                <a16:creationId xmlns:a16="http://schemas.microsoft.com/office/drawing/2014/main" id="{131EF4DC-E63D-1BF4-C4CF-12148A9B1D31}"/>
              </a:ext>
            </a:extLst>
          </p:cNvPr>
          <p:cNvSpPr txBox="1"/>
          <p:nvPr/>
        </p:nvSpPr>
        <p:spPr>
          <a:xfrm>
            <a:off x="-12848" y="-2798"/>
            <a:ext cx="8097174" cy="461665"/>
          </a:xfrm>
          <a:prstGeom prst="rect">
            <a:avLst/>
          </a:prstGeom>
          <a:noFill/>
        </p:spPr>
        <p:txBody>
          <a:bodyPr wrap="square">
            <a:spAutoFit/>
          </a:bodyPr>
          <a:lstStyle/>
          <a:p>
            <a:r>
              <a:rPr lang="en-US" sz="2400"/>
              <a:t>6. Tap sealed system and evaluate pressures.</a:t>
            </a:r>
          </a:p>
        </p:txBody>
      </p:sp>
      <p:pic>
        <p:nvPicPr>
          <p:cNvPr id="44" name="Picture 43">
            <a:extLst>
              <a:ext uri="{FF2B5EF4-FFF2-40B4-BE49-F238E27FC236}">
                <a16:creationId xmlns:a16="http://schemas.microsoft.com/office/drawing/2014/main" id="{E8C9BD94-1B7A-5C0F-631C-C9516332A40F}"/>
              </a:ext>
            </a:extLst>
          </p:cNvPr>
          <p:cNvPicPr>
            <a:picLocks noChangeAspect="1"/>
          </p:cNvPicPr>
          <p:nvPr/>
        </p:nvPicPr>
        <p:blipFill>
          <a:blip r:embed="rId2"/>
          <a:stretch>
            <a:fillRect/>
          </a:stretch>
        </p:blipFill>
        <p:spPr>
          <a:xfrm>
            <a:off x="186243" y="559461"/>
            <a:ext cx="9872157" cy="6900118"/>
          </a:xfrm>
          <a:prstGeom prst="rect">
            <a:avLst/>
          </a:prstGeom>
        </p:spPr>
      </p:pic>
    </p:spTree>
    <p:extLst>
      <p:ext uri="{BB962C8B-B14F-4D97-AF65-F5344CB8AC3E}">
        <p14:creationId xmlns:p14="http://schemas.microsoft.com/office/powerpoint/2010/main" val="3507177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FA58BF-458E-A873-AA44-DA3C30EE426F}"/>
              </a:ext>
            </a:extLst>
          </p:cNvPr>
          <p:cNvSpPr txBox="1"/>
          <p:nvPr/>
        </p:nvSpPr>
        <p:spPr>
          <a:xfrm>
            <a:off x="5176" y="0"/>
            <a:ext cx="9976222" cy="461665"/>
          </a:xfrm>
          <a:prstGeom prst="rect">
            <a:avLst/>
          </a:prstGeom>
          <a:noFill/>
        </p:spPr>
        <p:txBody>
          <a:bodyPr wrap="square">
            <a:spAutoFit/>
          </a:bodyPr>
          <a:lstStyle/>
          <a:p>
            <a:r>
              <a:rPr lang="en-US" sz="2400"/>
              <a:t>7. </a:t>
            </a:r>
            <a:r>
              <a:rPr lang="en-US" sz="2400" b="0" i="0" u="none" strike="noStrike">
                <a:solidFill>
                  <a:srgbClr val="000000"/>
                </a:solidFill>
                <a:effectLst/>
                <a:latin typeface="LG EI Text TTF Regular" panose="020B0500000101010101" pitchFamily="34" charset="-127"/>
                <a:ea typeface="LG EI Text TTF Regular" panose="020B0500000101010101" pitchFamily="34" charset="-127"/>
              </a:rPr>
              <a:t>Recover and disassemble the sealed system.</a:t>
            </a:r>
            <a:endParaRPr lang="en-US" sz="2400"/>
          </a:p>
        </p:txBody>
      </p:sp>
      <p:sp>
        <p:nvSpPr>
          <p:cNvPr id="4" name="TextBox 3">
            <a:extLst>
              <a:ext uri="{FF2B5EF4-FFF2-40B4-BE49-F238E27FC236}">
                <a16:creationId xmlns:a16="http://schemas.microsoft.com/office/drawing/2014/main" id="{99285360-197D-BF50-E9F4-2D24C6FBB29E}"/>
              </a:ext>
            </a:extLst>
          </p:cNvPr>
          <p:cNvSpPr txBox="1"/>
          <p:nvPr/>
        </p:nvSpPr>
        <p:spPr>
          <a:xfrm>
            <a:off x="0" y="429261"/>
            <a:ext cx="10058400" cy="3508653"/>
          </a:xfrm>
          <a:prstGeom prst="rect">
            <a:avLst/>
          </a:prstGeom>
          <a:noFill/>
        </p:spPr>
        <p:txBody>
          <a:bodyPr wrap="square">
            <a:spAutoFit/>
          </a:bodyPr>
          <a:lstStyle/>
          <a:p>
            <a:pPr algn="ctr"/>
            <a:r>
              <a:rPr lang="en-US" sz="2400"/>
              <a:t>Prior to recovery</a:t>
            </a:r>
          </a:p>
          <a:p>
            <a:pPr marL="285750" indent="-285750">
              <a:buFont typeface="Wingdings" panose="05000000000000000000" pitchFamily="2" charset="2"/>
              <a:buChar char="Ø"/>
            </a:pPr>
            <a:r>
              <a:rPr lang="en-US"/>
              <a:t>When a leak is suspected see if you can locate it prior to disassembly</a:t>
            </a:r>
          </a:p>
          <a:p>
            <a:pPr marL="742950" lvl="1" indent="-285750">
              <a:buFont typeface="Arial" panose="020B0604020202020204" pitchFamily="34" charset="0"/>
              <a:buChar char="•"/>
            </a:pPr>
            <a:r>
              <a:rPr lang="en-US"/>
              <a:t>High side leak</a:t>
            </a:r>
          </a:p>
          <a:p>
            <a:pPr marL="1257300" lvl="2" indent="-342900">
              <a:buFont typeface="Wingdings" panose="05000000000000000000" pitchFamily="2" charset="2"/>
              <a:buChar char="§"/>
            </a:pPr>
            <a:r>
              <a:rPr lang="en-US"/>
              <a:t>Add refrigerant to the system to restore normal pressures</a:t>
            </a:r>
          </a:p>
          <a:p>
            <a:pPr marL="1257300" lvl="2" indent="-342900">
              <a:buFont typeface="Wingdings" panose="05000000000000000000" pitchFamily="2" charset="2"/>
              <a:buChar char="§"/>
            </a:pPr>
            <a:r>
              <a:rPr lang="en-US"/>
              <a:t>Stop the condenser fan which will increase high side pressures</a:t>
            </a:r>
          </a:p>
          <a:p>
            <a:pPr marL="1257300" lvl="2" indent="-342900">
              <a:buFont typeface="Wingdings" panose="05000000000000000000" pitchFamily="2" charset="2"/>
              <a:buChar char="§"/>
            </a:pPr>
            <a:r>
              <a:rPr lang="en-US"/>
              <a:t>Sniff or bubble check all high side joints/components</a:t>
            </a:r>
          </a:p>
          <a:p>
            <a:pPr marL="800100" lvl="1" indent="-342900">
              <a:buFont typeface="Arial" panose="020B0604020202020204" pitchFamily="34" charset="0"/>
              <a:buChar char="•"/>
            </a:pPr>
            <a:r>
              <a:rPr lang="en-US"/>
              <a:t> General pressure test</a:t>
            </a:r>
          </a:p>
          <a:p>
            <a:pPr marL="1257300" lvl="2" indent="-342900">
              <a:buFont typeface="Wingdings" panose="05000000000000000000" pitchFamily="2" charset="2"/>
              <a:buChar char="§"/>
            </a:pPr>
            <a:r>
              <a:rPr lang="en-US"/>
              <a:t>Remove the refrigerant and then add nitrogen to test for leaks in system</a:t>
            </a:r>
          </a:p>
          <a:p>
            <a:pPr marL="1257300" lvl="2" indent="-342900">
              <a:buFont typeface="Wingdings" panose="05000000000000000000" pitchFamily="2" charset="2"/>
              <a:buChar char="§"/>
            </a:pPr>
            <a:endParaRPr lang="en-US"/>
          </a:p>
          <a:p>
            <a:pPr marL="800100" lvl="1" indent="-342900">
              <a:buFont typeface="Arial" panose="020B0604020202020204" pitchFamily="34" charset="0"/>
              <a:buChar char="•"/>
            </a:pPr>
            <a:endParaRPr lang="en-US"/>
          </a:p>
          <a:p>
            <a:pPr marL="800100" lvl="1" indent="-342900">
              <a:buFont typeface="Arial" panose="020B0604020202020204" pitchFamily="34" charset="0"/>
              <a:buChar char="•"/>
            </a:pPr>
            <a:endParaRPr lang="en-US"/>
          </a:p>
          <a:p>
            <a:pPr marL="800100" lvl="1" indent="-342900">
              <a:buFont typeface="Arial" panose="020B0604020202020204" pitchFamily="34" charset="0"/>
              <a:buChar char="•"/>
            </a:pPr>
            <a:endParaRPr lang="en-US"/>
          </a:p>
        </p:txBody>
      </p:sp>
      <p:pic>
        <p:nvPicPr>
          <p:cNvPr id="45" name="Picture 44">
            <a:extLst>
              <a:ext uri="{FF2B5EF4-FFF2-40B4-BE49-F238E27FC236}">
                <a16:creationId xmlns:a16="http://schemas.microsoft.com/office/drawing/2014/main" id="{20D67935-5458-9138-2899-D20B6C11D592}"/>
              </a:ext>
            </a:extLst>
          </p:cNvPr>
          <p:cNvPicPr>
            <a:picLocks noChangeAspect="1"/>
          </p:cNvPicPr>
          <p:nvPr/>
        </p:nvPicPr>
        <p:blipFill>
          <a:blip r:embed="rId2"/>
          <a:stretch>
            <a:fillRect/>
          </a:stretch>
        </p:blipFill>
        <p:spPr>
          <a:xfrm>
            <a:off x="5086952" y="2838596"/>
            <a:ext cx="4798287" cy="2512927"/>
          </a:xfrm>
          <a:prstGeom prst="rect">
            <a:avLst/>
          </a:prstGeom>
        </p:spPr>
      </p:pic>
      <p:pic>
        <p:nvPicPr>
          <p:cNvPr id="46" name="Picture 45">
            <a:extLst>
              <a:ext uri="{FF2B5EF4-FFF2-40B4-BE49-F238E27FC236}">
                <a16:creationId xmlns:a16="http://schemas.microsoft.com/office/drawing/2014/main" id="{A12481CC-46EA-EC6A-1E23-5149B70FB032}"/>
              </a:ext>
            </a:extLst>
          </p:cNvPr>
          <p:cNvPicPr>
            <a:picLocks noChangeAspect="1"/>
          </p:cNvPicPr>
          <p:nvPr/>
        </p:nvPicPr>
        <p:blipFill>
          <a:blip r:embed="rId3"/>
          <a:stretch>
            <a:fillRect/>
          </a:stretch>
        </p:blipFill>
        <p:spPr>
          <a:xfrm>
            <a:off x="276356" y="2838596"/>
            <a:ext cx="4584607" cy="2400658"/>
          </a:xfrm>
          <a:prstGeom prst="rect">
            <a:avLst/>
          </a:prstGeom>
        </p:spPr>
      </p:pic>
      <p:sp>
        <p:nvSpPr>
          <p:cNvPr id="48" name="TextBox 47">
            <a:extLst>
              <a:ext uri="{FF2B5EF4-FFF2-40B4-BE49-F238E27FC236}">
                <a16:creationId xmlns:a16="http://schemas.microsoft.com/office/drawing/2014/main" id="{9BED6621-B632-D660-E2AC-6CD273DCA141}"/>
              </a:ext>
            </a:extLst>
          </p:cNvPr>
          <p:cNvSpPr txBox="1"/>
          <p:nvPr/>
        </p:nvSpPr>
        <p:spPr>
          <a:xfrm>
            <a:off x="0" y="5456241"/>
            <a:ext cx="10048775" cy="1846659"/>
          </a:xfrm>
          <a:prstGeom prst="rect">
            <a:avLst/>
          </a:prstGeom>
          <a:noFill/>
        </p:spPr>
        <p:txBody>
          <a:bodyPr wrap="square">
            <a:spAutoFit/>
          </a:bodyPr>
          <a:lstStyle/>
          <a:p>
            <a:pPr algn="ctr"/>
            <a:r>
              <a:rPr lang="en-US" sz="2400"/>
              <a:t>After Recovery</a:t>
            </a:r>
            <a:endParaRPr lang="en-US"/>
          </a:p>
          <a:p>
            <a:pPr marL="285750" indent="-285750">
              <a:buFont typeface="Wingdings" panose="05000000000000000000" pitchFamily="2" charset="2"/>
              <a:buChar char="Ø"/>
            </a:pPr>
            <a:r>
              <a:rPr lang="en-US" sz="1800"/>
              <a:t>Remove the compressor, thinking ahead about how you will reconnect pipes with </a:t>
            </a:r>
            <a:r>
              <a:rPr lang="en-US" sz="1800" err="1"/>
              <a:t>LokRings</a:t>
            </a:r>
            <a:r>
              <a:rPr lang="en-US" sz="1800"/>
              <a:t>.</a:t>
            </a:r>
          </a:p>
          <a:p>
            <a:pPr marL="285750" indent="-285750">
              <a:buFont typeface="Wingdings" panose="05000000000000000000" pitchFamily="2" charset="2"/>
              <a:buChar char="Ø"/>
            </a:pPr>
            <a:r>
              <a:rPr lang="en-US"/>
              <a:t>Clean paint with sandpaper prior to cutting and plan your cuts to help reassembly. </a:t>
            </a:r>
            <a:endParaRPr lang="en-US" sz="1800"/>
          </a:p>
          <a:p>
            <a:pPr marL="285750" indent="-285750">
              <a:buFont typeface="Wingdings" panose="05000000000000000000" pitchFamily="2" charset="2"/>
              <a:buChar char="Ø"/>
            </a:pPr>
            <a:r>
              <a:rPr lang="en-US"/>
              <a:t>Cut the compressor stub close to the compressor so the 8mm-8mm </a:t>
            </a:r>
            <a:r>
              <a:rPr lang="en-US" err="1"/>
              <a:t>LokRing</a:t>
            </a:r>
            <a:r>
              <a:rPr lang="en-US"/>
              <a:t> can be utilized.</a:t>
            </a:r>
          </a:p>
          <a:p>
            <a:pPr marL="285750" indent="-285750">
              <a:buFont typeface="Wingdings" panose="05000000000000000000" pitchFamily="2" charset="2"/>
              <a:buChar char="Ø"/>
            </a:pPr>
            <a:r>
              <a:rPr lang="en-US" sz="1800"/>
              <a:t>Units made b</a:t>
            </a:r>
            <a:r>
              <a:rPr lang="en-US"/>
              <a:t>efore 2020 should have the Yoder pressure tested for integrity .</a:t>
            </a:r>
          </a:p>
          <a:p>
            <a:pPr marL="285750" indent="-285750">
              <a:buFont typeface="Wingdings" panose="05000000000000000000" pitchFamily="2" charset="2"/>
              <a:buChar char="Ø"/>
            </a:pPr>
            <a:endParaRPr lang="en-US" sz="1800"/>
          </a:p>
        </p:txBody>
      </p:sp>
    </p:spTree>
    <p:extLst>
      <p:ext uri="{BB962C8B-B14F-4D97-AF65-F5344CB8AC3E}">
        <p14:creationId xmlns:p14="http://schemas.microsoft.com/office/powerpoint/2010/main" val="1380311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7479A7E-FD0F-88E5-7DDA-18DC5DD0D094}"/>
              </a:ext>
            </a:extLst>
          </p:cNvPr>
          <p:cNvSpPr txBox="1"/>
          <p:nvPr/>
        </p:nvSpPr>
        <p:spPr>
          <a:xfrm>
            <a:off x="0" y="0"/>
            <a:ext cx="10972800" cy="461665"/>
          </a:xfrm>
          <a:prstGeom prst="rect">
            <a:avLst/>
          </a:prstGeom>
          <a:noFill/>
        </p:spPr>
        <p:txBody>
          <a:bodyPr wrap="square" rtlCol="0">
            <a:spAutoFit/>
          </a:bodyPr>
          <a:lstStyle/>
          <a:p>
            <a:r>
              <a:rPr lang="en-US" sz="2400"/>
              <a:t>8. Inspecting internal tubing for contamination</a:t>
            </a:r>
          </a:p>
        </p:txBody>
      </p:sp>
      <p:sp>
        <p:nvSpPr>
          <p:cNvPr id="6" name="TextBox 5">
            <a:extLst>
              <a:ext uri="{FF2B5EF4-FFF2-40B4-BE49-F238E27FC236}">
                <a16:creationId xmlns:a16="http://schemas.microsoft.com/office/drawing/2014/main" id="{761B36AC-042F-F682-AD10-63C3966B9567}"/>
              </a:ext>
            </a:extLst>
          </p:cNvPr>
          <p:cNvSpPr txBox="1"/>
          <p:nvPr/>
        </p:nvSpPr>
        <p:spPr>
          <a:xfrm>
            <a:off x="0" y="615669"/>
            <a:ext cx="10048775" cy="1754326"/>
          </a:xfrm>
          <a:prstGeom prst="rect">
            <a:avLst/>
          </a:prstGeom>
          <a:noFill/>
        </p:spPr>
        <p:txBody>
          <a:bodyPr wrap="square">
            <a:spAutoFit/>
          </a:bodyPr>
          <a:lstStyle/>
          <a:p>
            <a:pPr marL="285750" indent="-285750">
              <a:buFont typeface="Wingdings" panose="05000000000000000000" pitchFamily="2" charset="2"/>
              <a:buChar char="Ø"/>
            </a:pPr>
            <a:r>
              <a:rPr lang="en-US"/>
              <a:t>Check for contamination</a:t>
            </a:r>
            <a:endParaRPr lang="en-US" sz="1800"/>
          </a:p>
          <a:p>
            <a:pPr marL="742950" lvl="1" indent="-285750">
              <a:buFont typeface="Arial" panose="020B0604020202020204" pitchFamily="34" charset="0"/>
              <a:buChar char="•"/>
            </a:pPr>
            <a:r>
              <a:rPr lang="en-US"/>
              <a:t>Send 100 psi nitrogen through the Yoder loop from the drier side of the Yoder loop, looking for contaminations to exit from the Yoder loop near the compressor.</a:t>
            </a:r>
          </a:p>
          <a:p>
            <a:pPr marL="285750" indent="-285750">
              <a:buFont typeface="Wingdings" panose="05000000000000000000" pitchFamily="2" charset="2"/>
              <a:buChar char="Ø"/>
            </a:pPr>
            <a:r>
              <a:rPr lang="en-US" sz="1800"/>
              <a:t>Dark oil indicates contamination.</a:t>
            </a:r>
          </a:p>
          <a:p>
            <a:pPr marL="285750" indent="-285750">
              <a:buFont typeface="Wingdings" panose="05000000000000000000" pitchFamily="2" charset="2"/>
              <a:buChar char="Ø"/>
            </a:pPr>
            <a:r>
              <a:rPr lang="en-US" sz="1800"/>
              <a:t>If the oil is dark replace all the coils and liquid flush all internal tubing.</a:t>
            </a:r>
          </a:p>
          <a:p>
            <a:pPr marL="285750" indent="-285750">
              <a:buFont typeface="Wingdings" panose="05000000000000000000" pitchFamily="2" charset="2"/>
              <a:buChar char="Ø"/>
            </a:pPr>
            <a:r>
              <a:rPr lang="en-US"/>
              <a:t>Tap the drier Yoder side on a paper towel looking for contaminants.</a:t>
            </a:r>
            <a:endParaRPr lang="en-US" sz="1800"/>
          </a:p>
        </p:txBody>
      </p:sp>
      <p:pic>
        <p:nvPicPr>
          <p:cNvPr id="13" name="Picture 12">
            <a:extLst>
              <a:ext uri="{FF2B5EF4-FFF2-40B4-BE49-F238E27FC236}">
                <a16:creationId xmlns:a16="http://schemas.microsoft.com/office/drawing/2014/main" id="{A6ADFD61-E496-D099-53E3-8A3C5A9B8ED2}"/>
              </a:ext>
            </a:extLst>
          </p:cNvPr>
          <p:cNvPicPr>
            <a:picLocks noChangeAspect="1"/>
          </p:cNvPicPr>
          <p:nvPr/>
        </p:nvPicPr>
        <p:blipFill>
          <a:blip r:embed="rId2"/>
          <a:stretch>
            <a:fillRect/>
          </a:stretch>
        </p:blipFill>
        <p:spPr>
          <a:xfrm>
            <a:off x="335586" y="2369995"/>
            <a:ext cx="3601684" cy="2205000"/>
          </a:xfrm>
          <a:prstGeom prst="rect">
            <a:avLst/>
          </a:prstGeom>
        </p:spPr>
      </p:pic>
      <p:pic>
        <p:nvPicPr>
          <p:cNvPr id="15" name="Picture 14">
            <a:extLst>
              <a:ext uri="{FF2B5EF4-FFF2-40B4-BE49-F238E27FC236}">
                <a16:creationId xmlns:a16="http://schemas.microsoft.com/office/drawing/2014/main" id="{268ABA94-6F88-808A-375B-40185F544D6C}"/>
              </a:ext>
            </a:extLst>
          </p:cNvPr>
          <p:cNvPicPr>
            <a:picLocks noChangeAspect="1"/>
          </p:cNvPicPr>
          <p:nvPr/>
        </p:nvPicPr>
        <p:blipFill>
          <a:blip r:embed="rId3"/>
          <a:stretch>
            <a:fillRect/>
          </a:stretch>
        </p:blipFill>
        <p:spPr>
          <a:xfrm>
            <a:off x="1078931" y="4689461"/>
            <a:ext cx="7689683" cy="2924910"/>
          </a:xfrm>
          <a:prstGeom prst="rect">
            <a:avLst/>
          </a:prstGeom>
        </p:spPr>
      </p:pic>
      <p:pic>
        <p:nvPicPr>
          <p:cNvPr id="17" name="Picture 16">
            <a:extLst>
              <a:ext uri="{FF2B5EF4-FFF2-40B4-BE49-F238E27FC236}">
                <a16:creationId xmlns:a16="http://schemas.microsoft.com/office/drawing/2014/main" id="{A2A5939D-0E58-E14C-5B37-94BB96C6AACE}"/>
              </a:ext>
            </a:extLst>
          </p:cNvPr>
          <p:cNvPicPr>
            <a:picLocks noChangeAspect="1"/>
          </p:cNvPicPr>
          <p:nvPr/>
        </p:nvPicPr>
        <p:blipFill>
          <a:blip r:embed="rId4"/>
          <a:stretch>
            <a:fillRect/>
          </a:stretch>
        </p:blipFill>
        <p:spPr>
          <a:xfrm>
            <a:off x="4011892" y="2398870"/>
            <a:ext cx="5710922" cy="2223468"/>
          </a:xfrm>
          <a:prstGeom prst="rect">
            <a:avLst/>
          </a:prstGeom>
        </p:spPr>
      </p:pic>
    </p:spTree>
    <p:extLst>
      <p:ext uri="{BB962C8B-B14F-4D97-AF65-F5344CB8AC3E}">
        <p14:creationId xmlns:p14="http://schemas.microsoft.com/office/powerpoint/2010/main" val="1932184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5F856E-703F-73B9-CD17-3B864FB30DAC}"/>
              </a:ext>
            </a:extLst>
          </p:cNvPr>
          <p:cNvSpPr txBox="1"/>
          <p:nvPr/>
        </p:nvSpPr>
        <p:spPr>
          <a:xfrm>
            <a:off x="0" y="0"/>
            <a:ext cx="6192174" cy="461665"/>
          </a:xfrm>
          <a:prstGeom prst="rect">
            <a:avLst/>
          </a:prstGeom>
          <a:noFill/>
        </p:spPr>
        <p:txBody>
          <a:bodyPr wrap="square">
            <a:spAutoFit/>
          </a:bodyPr>
          <a:lstStyle/>
          <a:p>
            <a:r>
              <a:rPr lang="en-US" sz="2400"/>
              <a:t>9. Flushing and checking pipes for flow.</a:t>
            </a:r>
          </a:p>
        </p:txBody>
      </p:sp>
      <p:sp>
        <p:nvSpPr>
          <p:cNvPr id="3" name="TextBox 2">
            <a:extLst>
              <a:ext uri="{FF2B5EF4-FFF2-40B4-BE49-F238E27FC236}">
                <a16:creationId xmlns:a16="http://schemas.microsoft.com/office/drawing/2014/main" id="{7FCEDE05-5F04-0739-80BD-AB99B5B002FB}"/>
              </a:ext>
            </a:extLst>
          </p:cNvPr>
          <p:cNvSpPr txBox="1"/>
          <p:nvPr/>
        </p:nvSpPr>
        <p:spPr>
          <a:xfrm>
            <a:off x="-12634" y="523598"/>
            <a:ext cx="10083667" cy="7017306"/>
          </a:xfrm>
          <a:prstGeom prst="rect">
            <a:avLst/>
          </a:prstGeom>
          <a:noFill/>
        </p:spPr>
        <p:txBody>
          <a:bodyPr wrap="square" rtlCol="0">
            <a:spAutoFit/>
          </a:bodyPr>
          <a:lstStyle/>
          <a:p>
            <a:pPr marL="285750" indent="-285750">
              <a:buFont typeface="Wingdings" panose="05000000000000000000" pitchFamily="2" charset="2"/>
              <a:buChar char="Ø"/>
            </a:pPr>
            <a:r>
              <a:rPr lang="en-US">
                <a:latin typeface="LG Smart_H Regular" panose="020B0600000101010101" pitchFamily="34" charset="-127"/>
                <a:ea typeface="LG Smart_H Regular" panose="020B0600000101010101" pitchFamily="34" charset="-127"/>
              </a:rPr>
              <a:t>Any thing that impedes the flow of refrigerant will create a cooling problem.</a:t>
            </a:r>
          </a:p>
          <a:p>
            <a:pPr marL="285750" indent="-285750">
              <a:buFont typeface="Wingdings" panose="05000000000000000000" pitchFamily="2" charset="2"/>
              <a:buChar char="Ø"/>
            </a:pPr>
            <a:r>
              <a:rPr lang="en-US">
                <a:latin typeface="LG Smart_H Regular" panose="020B0600000101010101" pitchFamily="34" charset="-127"/>
                <a:ea typeface="LG Smart_H Regular" panose="020B0600000101010101" pitchFamily="34" charset="-127"/>
              </a:rPr>
              <a:t>Contamination left behind, may collect and create a restriction, after the repair, the refrigerant will “clean” the system as the unit cools. </a:t>
            </a:r>
          </a:p>
          <a:p>
            <a:pPr marL="285750" indent="-285750">
              <a:buFont typeface="Wingdings" panose="05000000000000000000" pitchFamily="2" charset="2"/>
              <a:buChar char="Ø"/>
            </a:pPr>
            <a:r>
              <a:rPr lang="en-US">
                <a:latin typeface="LG Smart_H Regular" panose="020B0600000101010101" pitchFamily="34" charset="-127"/>
                <a:ea typeface="LG Smart_H Regular" panose="020B0600000101010101" pitchFamily="34" charset="-127"/>
              </a:rPr>
              <a:t>Cap tube/tubes</a:t>
            </a:r>
          </a:p>
          <a:p>
            <a:pPr marL="742950" lvl="1" indent="-285750">
              <a:buFont typeface="Arial" panose="020B0604020202020204" pitchFamily="34" charset="0"/>
              <a:buChar char="•"/>
            </a:pPr>
            <a:r>
              <a:rPr lang="en-US">
                <a:latin typeface="LG Smart_H Regular" panose="020B0600000101010101" pitchFamily="34" charset="-127"/>
                <a:ea typeface="LG Smart_H Regular" panose="020B0600000101010101" pitchFamily="34" charset="-127"/>
              </a:rPr>
              <a:t>Cap tubes may restrict due to</a:t>
            </a:r>
          </a:p>
          <a:p>
            <a:pPr marL="1200150" lvl="2" indent="-285750">
              <a:buFont typeface="Wingdings" panose="05000000000000000000" pitchFamily="2" charset="2"/>
              <a:buChar char="§"/>
            </a:pPr>
            <a:r>
              <a:rPr lang="en-US">
                <a:latin typeface="LG Smart_H Regular" panose="020B0600000101010101" pitchFamily="34" charset="-127"/>
                <a:ea typeface="LG Smart_H Regular" panose="020B0600000101010101" pitchFamily="34" charset="-127"/>
              </a:rPr>
              <a:t>Kinks</a:t>
            </a:r>
          </a:p>
          <a:p>
            <a:pPr marL="1200150" lvl="2" indent="-285750">
              <a:buFont typeface="Wingdings" panose="05000000000000000000" pitchFamily="2" charset="2"/>
              <a:buChar char="§"/>
            </a:pPr>
            <a:r>
              <a:rPr lang="en-US">
                <a:latin typeface="LG Smart_H Regular" panose="020B0600000101010101" pitchFamily="34" charset="-127"/>
                <a:ea typeface="LG Smart_H Regular" panose="020B0600000101010101" pitchFamily="34" charset="-127"/>
              </a:rPr>
              <a:t>Poor cutting of the cap tube / copper deformed due to dull cap tube cutters</a:t>
            </a:r>
          </a:p>
          <a:p>
            <a:pPr marL="1200150" lvl="2" indent="-285750">
              <a:buFont typeface="Wingdings" panose="05000000000000000000" pitchFamily="2" charset="2"/>
              <a:buChar char="§"/>
            </a:pPr>
            <a:r>
              <a:rPr lang="en-US">
                <a:latin typeface="LG Smart_H Regular" panose="020B0600000101010101" pitchFamily="34" charset="-127"/>
                <a:ea typeface="LG Smart_H Regular" panose="020B0600000101010101" pitchFamily="34" charset="-127"/>
              </a:rPr>
              <a:t>Desiccants and debris</a:t>
            </a:r>
          </a:p>
          <a:p>
            <a:pPr marL="800100" lvl="1" indent="-342900">
              <a:buFont typeface="Arial" panose="020B0604020202020204" pitchFamily="34" charset="0"/>
              <a:buChar char="•"/>
            </a:pPr>
            <a:r>
              <a:rPr lang="en-US">
                <a:latin typeface="LG Smart_H Regular" panose="020B0600000101010101" pitchFamily="34" charset="-127"/>
                <a:ea typeface="LG Smart_H Regular" panose="020B0600000101010101" pitchFamily="34" charset="-127"/>
              </a:rPr>
              <a:t>To check a dual evaporator unit, you must use the 3-way valve jig.</a:t>
            </a:r>
          </a:p>
          <a:p>
            <a:pPr marL="1257300" lvl="2" indent="-342900">
              <a:buFont typeface="Wingdings" panose="05000000000000000000" pitchFamily="2" charset="2"/>
              <a:buChar char="§"/>
            </a:pPr>
            <a:r>
              <a:rPr lang="en-US">
                <a:latin typeface="LG Smart_H Regular" panose="020B0600000101010101" pitchFamily="34" charset="-127"/>
                <a:ea typeface="LG Smart_H Regular" panose="020B0600000101010101" pitchFamily="34" charset="-127"/>
              </a:rPr>
              <a:t>Always set the 3-way jig to “All” when finished</a:t>
            </a:r>
          </a:p>
          <a:p>
            <a:pPr marL="1257300" lvl="2" indent="-342900">
              <a:buFont typeface="Wingdings" panose="05000000000000000000" pitchFamily="2" charset="2"/>
              <a:buChar char="§"/>
            </a:pPr>
            <a:r>
              <a:rPr lang="en-US">
                <a:latin typeface="LG Smart_H Regular" panose="020B0600000101010101" pitchFamily="34" charset="-127"/>
                <a:ea typeface="LG Smart_H Regular" panose="020B0600000101010101" pitchFamily="34" charset="-127"/>
              </a:rPr>
              <a:t>Reconnect the factory harness.</a:t>
            </a:r>
          </a:p>
          <a:p>
            <a:pPr marL="800100" lvl="1" indent="-342900">
              <a:buFont typeface="Arial" panose="020B0604020202020204" pitchFamily="34" charset="0"/>
              <a:buChar char="•"/>
            </a:pPr>
            <a:r>
              <a:rPr lang="en-US">
                <a:latin typeface="LG Smart_H Regular" panose="020B0600000101010101" pitchFamily="34" charset="-127"/>
                <a:ea typeface="LG Smart_H Regular" panose="020B0600000101010101" pitchFamily="34" charset="-127"/>
              </a:rPr>
              <a:t>Utilize RX-11 to clean the cap tubes.</a:t>
            </a:r>
          </a:p>
          <a:p>
            <a:pPr marL="800100" lvl="1" indent="-342900">
              <a:buFont typeface="Arial" panose="020B0604020202020204" pitchFamily="34" charset="0"/>
              <a:buChar char="•"/>
            </a:pPr>
            <a:r>
              <a:rPr lang="en-US">
                <a:latin typeface="LG Smart_H Regular" panose="020B0600000101010101" pitchFamily="34" charset="-127"/>
                <a:ea typeface="LG Smart_H Regular" panose="020B0600000101010101" pitchFamily="34" charset="-127"/>
              </a:rPr>
              <a:t>Verify flow by sending nitrogen thru the cap tube and then close the manifold and watch the needle drop.</a:t>
            </a:r>
          </a:p>
          <a:p>
            <a:pPr marL="800100" lvl="1" indent="-342900">
              <a:buFont typeface="Arial" panose="020B0604020202020204" pitchFamily="34" charset="0"/>
              <a:buChar char="•"/>
            </a:pPr>
            <a:r>
              <a:rPr lang="en-US">
                <a:latin typeface="LG Smart_H Regular" panose="020B0600000101010101" pitchFamily="34" charset="-127"/>
                <a:ea typeface="LG Smart_H Regular" panose="020B0600000101010101" pitchFamily="34" charset="-127"/>
              </a:rPr>
              <a:t>If the cap tube is open and clean move forward with the reassembly</a:t>
            </a:r>
          </a:p>
          <a:p>
            <a:pPr marL="800100" lvl="1" indent="-342900">
              <a:buFont typeface="Arial" panose="020B0604020202020204" pitchFamily="34" charset="0"/>
              <a:buChar char="•"/>
            </a:pPr>
            <a:r>
              <a:rPr lang="en-US">
                <a:latin typeface="LG Smart_H Regular" panose="020B0600000101010101" pitchFamily="34" charset="-127"/>
                <a:ea typeface="LG Smart_H Regular" panose="020B0600000101010101" pitchFamily="34" charset="-127"/>
              </a:rPr>
              <a:t>If the cap tube can not be cleaned it should be replaced.</a:t>
            </a:r>
          </a:p>
          <a:p>
            <a:pPr marL="342900" indent="-342900">
              <a:buFont typeface="Wingdings" panose="05000000000000000000" pitchFamily="2" charset="2"/>
              <a:buChar char="Ø"/>
            </a:pPr>
            <a:r>
              <a:rPr lang="en-US">
                <a:latin typeface="LG Smart_H Regular" panose="020B0600000101010101" pitchFamily="34" charset="-127"/>
                <a:ea typeface="LG Smart_H Regular" panose="020B0600000101010101" pitchFamily="34" charset="-127"/>
              </a:rPr>
              <a:t>Yoder Loop</a:t>
            </a:r>
          </a:p>
          <a:p>
            <a:pPr marL="800100" lvl="1" indent="-342900">
              <a:buFont typeface="Arial" panose="020B0604020202020204" pitchFamily="34" charset="0"/>
              <a:buChar char="•"/>
            </a:pPr>
            <a:r>
              <a:rPr lang="en-US">
                <a:latin typeface="LG Smart_H Regular" panose="020B0600000101010101" pitchFamily="34" charset="-127"/>
                <a:ea typeface="LG Smart_H Regular" panose="020B0600000101010101" pitchFamily="34" charset="-127"/>
              </a:rPr>
              <a:t>Utilize RX-11 to clean the Yoder loop, verify cleanliness with nitrogen afterwards.</a:t>
            </a:r>
          </a:p>
          <a:p>
            <a:pPr marL="342900" indent="-342900">
              <a:buFont typeface="Wingdings" panose="05000000000000000000" pitchFamily="2" charset="2"/>
              <a:buChar char="Ø"/>
            </a:pPr>
            <a:r>
              <a:rPr lang="en-US">
                <a:latin typeface="LG Smart_H Regular" panose="020B0600000101010101" pitchFamily="34" charset="-127"/>
                <a:ea typeface="LG Smart_H Regular" panose="020B0600000101010101" pitchFamily="34" charset="-127"/>
              </a:rPr>
              <a:t>RX-11 Facts</a:t>
            </a:r>
          </a:p>
          <a:p>
            <a:pPr marL="800100" lvl="1" indent="-342900">
              <a:buFont typeface="Arial" panose="020B0604020202020204" pitchFamily="34" charset="0"/>
              <a:buChar char="•"/>
            </a:pPr>
            <a:r>
              <a:rPr lang="en-US">
                <a:latin typeface="LG Smart_H Regular" panose="020B0600000101010101" pitchFamily="34" charset="-127"/>
                <a:ea typeface="LG Smart_H Regular" panose="020B0600000101010101" pitchFamily="34" charset="-127"/>
              </a:rPr>
              <a:t>Must uses protective gloves (Grainger 60HR15)</a:t>
            </a:r>
          </a:p>
          <a:p>
            <a:pPr marL="800100" lvl="1" indent="-342900">
              <a:buFont typeface="Arial" panose="020B0604020202020204" pitchFamily="34" charset="0"/>
              <a:buChar char="•"/>
            </a:pPr>
            <a:r>
              <a:rPr lang="en-US">
                <a:latin typeface="LG Smart_H Regular" panose="020B0600000101010101" pitchFamily="34" charset="-127"/>
                <a:ea typeface="LG Smart_H Regular" panose="020B0600000101010101" pitchFamily="34" charset="-127"/>
              </a:rPr>
              <a:t>Must wear Impact resistant goggles (Grainger 3RYH4</a:t>
            </a:r>
            <a:r>
              <a:rPr lang="en-US" b="1">
                <a:latin typeface="LG Smart_H Regular" panose="020B0600000101010101" pitchFamily="34" charset="-127"/>
                <a:ea typeface="LG Smart_H Regular" panose="020B0600000101010101" pitchFamily="34" charset="-127"/>
              </a:rPr>
              <a:t>)</a:t>
            </a:r>
          </a:p>
          <a:p>
            <a:pPr marL="800100" lvl="1" indent="-342900">
              <a:buFont typeface="Arial" panose="020B0604020202020204" pitchFamily="34" charset="0"/>
              <a:buChar char="•"/>
            </a:pPr>
            <a:r>
              <a:rPr lang="en-US">
                <a:latin typeface="LG Smart_H Regular" panose="020B0600000101010101" pitchFamily="34" charset="-127"/>
                <a:ea typeface="LG Smart_H Regular" panose="020B0600000101010101" pitchFamily="34" charset="-127"/>
              </a:rPr>
              <a:t>Does not evaporate with out vacuuming.</a:t>
            </a:r>
          </a:p>
          <a:p>
            <a:pPr marL="800100" lvl="1" indent="-342900">
              <a:buFont typeface="Arial" panose="020B0604020202020204" pitchFamily="34" charset="0"/>
              <a:buChar char="•"/>
            </a:pPr>
            <a:r>
              <a:rPr lang="en-US">
                <a:latin typeface="LG Smart_H Regular" panose="020B0600000101010101" pitchFamily="34" charset="-127"/>
                <a:ea typeface="LG Smart_H Regular" panose="020B0600000101010101" pitchFamily="34" charset="-127"/>
              </a:rPr>
              <a:t>Should NOT be connect to any valve or tee fitting allowing RX-11 and nitrogen to flow through one setup, use the valve and hose included in the kit, and disconnect before purging with nitrogen.</a:t>
            </a:r>
          </a:p>
        </p:txBody>
      </p:sp>
    </p:spTree>
    <p:extLst>
      <p:ext uri="{BB962C8B-B14F-4D97-AF65-F5344CB8AC3E}">
        <p14:creationId xmlns:p14="http://schemas.microsoft.com/office/powerpoint/2010/main" val="2186332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4011CC-F563-3D84-D5BA-ACF4F32773E9}"/>
              </a:ext>
            </a:extLst>
          </p:cNvPr>
          <p:cNvSpPr txBox="1"/>
          <p:nvPr/>
        </p:nvSpPr>
        <p:spPr>
          <a:xfrm>
            <a:off x="0" y="0"/>
            <a:ext cx="11836651" cy="461665"/>
          </a:xfrm>
          <a:prstGeom prst="rect">
            <a:avLst/>
          </a:prstGeom>
          <a:noFill/>
        </p:spPr>
        <p:txBody>
          <a:bodyPr wrap="square">
            <a:spAutoFit/>
          </a:bodyPr>
          <a:lstStyle/>
          <a:p>
            <a:r>
              <a:rPr lang="en-US" sz="2400"/>
              <a:t>10. Reassembling the sealed system checking for self inflected restrictions.</a:t>
            </a:r>
          </a:p>
        </p:txBody>
      </p:sp>
      <p:sp>
        <p:nvSpPr>
          <p:cNvPr id="3" name="TextBox 2">
            <a:extLst>
              <a:ext uri="{FF2B5EF4-FFF2-40B4-BE49-F238E27FC236}">
                <a16:creationId xmlns:a16="http://schemas.microsoft.com/office/drawing/2014/main" id="{04F139E6-F200-4539-E6F6-6AB13B2EB9AE}"/>
              </a:ext>
            </a:extLst>
          </p:cNvPr>
          <p:cNvSpPr txBox="1"/>
          <p:nvPr/>
        </p:nvSpPr>
        <p:spPr>
          <a:xfrm>
            <a:off x="0" y="588990"/>
            <a:ext cx="10058400" cy="6463308"/>
          </a:xfrm>
          <a:prstGeom prst="rect">
            <a:avLst/>
          </a:prstGeom>
          <a:noFill/>
        </p:spPr>
        <p:txBody>
          <a:bodyPr wrap="square" rtlCol="0">
            <a:spAutoFit/>
          </a:bodyPr>
          <a:lstStyle/>
          <a:p>
            <a:pPr marL="342900" indent="-342900">
              <a:buFont typeface="Wingdings" panose="05000000000000000000" pitchFamily="2" charset="2"/>
              <a:buChar char="Ø"/>
            </a:pPr>
            <a:r>
              <a:rPr lang="en-US"/>
              <a:t>Assemble in an order that allows you to test as you install.</a:t>
            </a:r>
          </a:p>
          <a:p>
            <a:pPr marL="800100" lvl="1" indent="-342900">
              <a:buFont typeface="Arial" panose="020B0604020202020204" pitchFamily="34" charset="0"/>
              <a:buChar char="•"/>
            </a:pPr>
            <a:r>
              <a:rPr lang="en-US"/>
              <a:t>Testing as you go allow you to more easily track down a self inflected restriction.</a:t>
            </a:r>
          </a:p>
          <a:p>
            <a:pPr marL="342900" indent="-342900">
              <a:buFont typeface="Wingdings" panose="05000000000000000000" pitchFamily="2" charset="2"/>
              <a:buChar char="Ø"/>
            </a:pPr>
            <a:endParaRPr lang="en-US"/>
          </a:p>
          <a:p>
            <a:pPr marL="800100" lvl="1" indent="-342900">
              <a:buFont typeface="+mj-lt"/>
              <a:buAutoNum type="arabicPeriod"/>
            </a:pPr>
            <a:r>
              <a:rPr lang="en-US"/>
              <a:t>Evaporator if needed</a:t>
            </a:r>
          </a:p>
          <a:p>
            <a:pPr marL="1257300" lvl="2" indent="-342900">
              <a:buFont typeface="Arial" panose="020B0604020202020204" pitchFamily="34" charset="0"/>
              <a:buChar char="•"/>
            </a:pPr>
            <a:r>
              <a:rPr lang="en-US"/>
              <a:t>Once you verify your cap tube is open and free flowing with out restrictions install the evaporator.</a:t>
            </a:r>
          </a:p>
          <a:p>
            <a:pPr marL="1257300" lvl="2" indent="-342900">
              <a:buFont typeface="Arial" panose="020B0604020202020204" pitchFamily="34" charset="0"/>
              <a:buChar char="•"/>
            </a:pPr>
            <a:r>
              <a:rPr lang="en-US"/>
              <a:t>After the evaporator has been installed, check for nitrogen flow through the cap tube and back to the suction line.</a:t>
            </a:r>
          </a:p>
          <a:p>
            <a:pPr marL="1257300" lvl="2" indent="-342900">
              <a:buFont typeface="Arial" panose="020B0604020202020204" pitchFamily="34" charset="0"/>
              <a:buChar char="•"/>
            </a:pPr>
            <a:r>
              <a:rPr lang="en-US"/>
              <a:t>If flow is normal move on to the next part if flow is compromised fix the problem and retest.</a:t>
            </a:r>
          </a:p>
          <a:p>
            <a:pPr marL="800100" lvl="1" indent="-342900">
              <a:buFont typeface="+mj-lt"/>
              <a:buAutoNum type="arabicPeriod"/>
            </a:pPr>
            <a:r>
              <a:rPr lang="en-US"/>
              <a:t>Condenser if needed</a:t>
            </a:r>
          </a:p>
          <a:p>
            <a:pPr marL="1257300" lvl="2" indent="-342900">
              <a:buFont typeface="Arial" panose="020B0604020202020204" pitchFamily="34" charset="0"/>
              <a:buChar char="•"/>
            </a:pPr>
            <a:r>
              <a:rPr lang="en-US"/>
              <a:t>Once the Yoder is verified clean, install the condenser to Yoder loop.</a:t>
            </a:r>
          </a:p>
          <a:p>
            <a:pPr marL="1257300" lvl="2" indent="-342900">
              <a:buFont typeface="Arial" panose="020B0604020202020204" pitchFamily="34" charset="0"/>
              <a:buChar char="•"/>
            </a:pPr>
            <a:r>
              <a:rPr lang="en-US"/>
              <a:t>Verify flow through the condenser using nitrogen from the Yoder (Drier side) to the compressor end of the condenser. </a:t>
            </a:r>
          </a:p>
          <a:p>
            <a:pPr marL="1257300" lvl="2" indent="-342900">
              <a:buFont typeface="Arial" panose="020B0604020202020204" pitchFamily="34" charset="0"/>
              <a:buChar char="•"/>
            </a:pPr>
            <a:r>
              <a:rPr lang="en-US"/>
              <a:t>If the there is no blockage move forward with installing the compressor.</a:t>
            </a:r>
          </a:p>
          <a:p>
            <a:pPr marL="800100" lvl="1" indent="-342900">
              <a:buFont typeface="+mj-lt"/>
              <a:buAutoNum type="arabicPeriod"/>
            </a:pPr>
            <a:r>
              <a:rPr lang="en-US"/>
              <a:t>Compressor</a:t>
            </a:r>
          </a:p>
          <a:p>
            <a:pPr marL="1257300" lvl="2" indent="-342900">
              <a:buFont typeface="Arial" panose="020B0604020202020204" pitchFamily="34" charset="0"/>
              <a:buChar char="•"/>
            </a:pPr>
            <a:r>
              <a:rPr lang="en-US"/>
              <a:t>Install the compressor.</a:t>
            </a:r>
          </a:p>
          <a:p>
            <a:pPr marL="800100" lvl="1" indent="-342900">
              <a:buFont typeface="+mj-lt"/>
              <a:buAutoNum type="arabicPeriod"/>
            </a:pPr>
            <a:r>
              <a:rPr lang="en-US"/>
              <a:t>Drier</a:t>
            </a:r>
          </a:p>
          <a:p>
            <a:pPr marL="1257300" lvl="2" indent="-342900">
              <a:buFont typeface="Arial" panose="020B0604020202020204" pitchFamily="34" charset="0"/>
              <a:buChar char="•"/>
            </a:pPr>
            <a:r>
              <a:rPr lang="en-US"/>
              <a:t>Install the drier.</a:t>
            </a:r>
          </a:p>
          <a:p>
            <a:pPr marL="342900" indent="-342900">
              <a:buFont typeface="Wingdings" panose="05000000000000000000" pitchFamily="2" charset="2"/>
              <a:buChar char="Ø"/>
            </a:pPr>
            <a:r>
              <a:rPr lang="en-US"/>
              <a:t>Once all the components are installed move on to testing the complete system using the final flow test.</a:t>
            </a:r>
          </a:p>
          <a:p>
            <a:pPr marL="1257300" lvl="2" indent="-342900">
              <a:buFont typeface="Arial" panose="020B0604020202020204" pitchFamily="34" charset="0"/>
              <a:buChar char="•"/>
            </a:pPr>
            <a:endParaRPr lang="en-US"/>
          </a:p>
          <a:p>
            <a:pPr marL="1257300" lvl="2" indent="-342900">
              <a:buFont typeface="Arial" panose="020B0604020202020204" pitchFamily="34" charset="0"/>
              <a:buChar char="•"/>
            </a:pPr>
            <a:endParaRPr lang="en-US"/>
          </a:p>
        </p:txBody>
      </p:sp>
    </p:spTree>
    <p:extLst>
      <p:ext uri="{BB962C8B-B14F-4D97-AF65-F5344CB8AC3E}">
        <p14:creationId xmlns:p14="http://schemas.microsoft.com/office/powerpoint/2010/main" val="391645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F1ABD170-3842-8361-881C-21700883D09B}"/>
              </a:ext>
            </a:extLst>
          </p:cNvPr>
          <p:cNvPicPr>
            <a:picLocks noChangeAspect="1"/>
          </p:cNvPicPr>
          <p:nvPr/>
        </p:nvPicPr>
        <p:blipFill>
          <a:blip r:embed="rId2"/>
          <a:stretch>
            <a:fillRect/>
          </a:stretch>
        </p:blipFill>
        <p:spPr>
          <a:xfrm>
            <a:off x="193764" y="2156213"/>
            <a:ext cx="4850588" cy="2728455"/>
          </a:xfrm>
          <a:prstGeom prst="rect">
            <a:avLst/>
          </a:prstGeom>
          <a:ln w="3175">
            <a:solidFill>
              <a:schemeClr val="accent1">
                <a:shade val="15000"/>
              </a:schemeClr>
            </a:solidFill>
          </a:ln>
        </p:spPr>
      </p:pic>
      <p:pic>
        <p:nvPicPr>
          <p:cNvPr id="24" name="Picture 23">
            <a:extLst>
              <a:ext uri="{FF2B5EF4-FFF2-40B4-BE49-F238E27FC236}">
                <a16:creationId xmlns:a16="http://schemas.microsoft.com/office/drawing/2014/main" id="{61D9062C-1DA9-8DA2-B998-7FCAD0A59523}"/>
              </a:ext>
            </a:extLst>
          </p:cNvPr>
          <p:cNvPicPr>
            <a:picLocks noChangeAspect="1"/>
          </p:cNvPicPr>
          <p:nvPr/>
        </p:nvPicPr>
        <p:blipFill>
          <a:blip r:embed="rId3"/>
          <a:stretch>
            <a:fillRect/>
          </a:stretch>
        </p:blipFill>
        <p:spPr>
          <a:xfrm>
            <a:off x="5075326" y="2158698"/>
            <a:ext cx="4850588" cy="2728455"/>
          </a:xfrm>
          <a:prstGeom prst="rect">
            <a:avLst/>
          </a:prstGeom>
          <a:ln w="3175">
            <a:solidFill>
              <a:schemeClr val="accent1">
                <a:shade val="15000"/>
              </a:schemeClr>
            </a:solidFill>
          </a:ln>
        </p:spPr>
      </p:pic>
      <p:pic>
        <p:nvPicPr>
          <p:cNvPr id="25" name="Picture 24">
            <a:extLst>
              <a:ext uri="{FF2B5EF4-FFF2-40B4-BE49-F238E27FC236}">
                <a16:creationId xmlns:a16="http://schemas.microsoft.com/office/drawing/2014/main" id="{54CD7632-DA8B-B5BB-2E71-721F280BF3D4}"/>
              </a:ext>
            </a:extLst>
          </p:cNvPr>
          <p:cNvPicPr>
            <a:picLocks noChangeAspect="1"/>
          </p:cNvPicPr>
          <p:nvPr/>
        </p:nvPicPr>
        <p:blipFill>
          <a:blip r:embed="rId4"/>
          <a:stretch>
            <a:fillRect/>
          </a:stretch>
        </p:blipFill>
        <p:spPr>
          <a:xfrm>
            <a:off x="189015" y="4966945"/>
            <a:ext cx="4850588" cy="2728455"/>
          </a:xfrm>
          <a:prstGeom prst="rect">
            <a:avLst/>
          </a:prstGeom>
          <a:ln w="3175">
            <a:solidFill>
              <a:schemeClr val="accent1">
                <a:shade val="15000"/>
              </a:schemeClr>
            </a:solidFill>
          </a:ln>
        </p:spPr>
      </p:pic>
      <p:pic>
        <p:nvPicPr>
          <p:cNvPr id="26" name="Picture 25">
            <a:extLst>
              <a:ext uri="{FF2B5EF4-FFF2-40B4-BE49-F238E27FC236}">
                <a16:creationId xmlns:a16="http://schemas.microsoft.com/office/drawing/2014/main" id="{E8EB3FB3-6B04-9A19-91FD-47128AD092A4}"/>
              </a:ext>
            </a:extLst>
          </p:cNvPr>
          <p:cNvPicPr>
            <a:picLocks noChangeAspect="1"/>
          </p:cNvPicPr>
          <p:nvPr/>
        </p:nvPicPr>
        <p:blipFill>
          <a:blip r:embed="rId5"/>
          <a:stretch>
            <a:fillRect/>
          </a:stretch>
        </p:blipFill>
        <p:spPr>
          <a:xfrm>
            <a:off x="5073354" y="4971374"/>
            <a:ext cx="4850588" cy="2728455"/>
          </a:xfrm>
          <a:prstGeom prst="rect">
            <a:avLst/>
          </a:prstGeom>
          <a:ln w="3175">
            <a:solidFill>
              <a:schemeClr val="accent1">
                <a:shade val="15000"/>
              </a:schemeClr>
            </a:solidFill>
          </a:ln>
        </p:spPr>
      </p:pic>
      <p:sp>
        <p:nvSpPr>
          <p:cNvPr id="2" name="TextBox 1">
            <a:extLst>
              <a:ext uri="{FF2B5EF4-FFF2-40B4-BE49-F238E27FC236}">
                <a16:creationId xmlns:a16="http://schemas.microsoft.com/office/drawing/2014/main" id="{4A221996-1B43-CDDC-EABB-D507F47D4FE8}"/>
              </a:ext>
            </a:extLst>
          </p:cNvPr>
          <p:cNvSpPr txBox="1"/>
          <p:nvPr/>
        </p:nvSpPr>
        <p:spPr>
          <a:xfrm>
            <a:off x="-4800" y="-8589"/>
            <a:ext cx="10063200" cy="461665"/>
          </a:xfrm>
          <a:prstGeom prst="rect">
            <a:avLst/>
          </a:prstGeom>
          <a:noFill/>
        </p:spPr>
        <p:txBody>
          <a:bodyPr wrap="square">
            <a:spAutoFit/>
          </a:bodyPr>
          <a:lstStyle/>
          <a:p>
            <a:r>
              <a:rPr lang="en-US" sz="2400"/>
              <a:t>11. Final flow check and pressure testing</a:t>
            </a:r>
          </a:p>
        </p:txBody>
      </p:sp>
      <p:sp>
        <p:nvSpPr>
          <p:cNvPr id="14" name="Oval 13">
            <a:extLst>
              <a:ext uri="{FF2B5EF4-FFF2-40B4-BE49-F238E27FC236}">
                <a16:creationId xmlns:a16="http://schemas.microsoft.com/office/drawing/2014/main" id="{1E5A627F-F769-18CD-B5AD-53E59AB0E6DC}"/>
              </a:ext>
            </a:extLst>
          </p:cNvPr>
          <p:cNvSpPr/>
          <p:nvPr/>
        </p:nvSpPr>
        <p:spPr>
          <a:xfrm>
            <a:off x="201577" y="2459608"/>
            <a:ext cx="302260" cy="26864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1</a:t>
            </a:r>
          </a:p>
        </p:txBody>
      </p:sp>
      <p:sp>
        <p:nvSpPr>
          <p:cNvPr id="16" name="Oval 15">
            <a:extLst>
              <a:ext uri="{FF2B5EF4-FFF2-40B4-BE49-F238E27FC236}">
                <a16:creationId xmlns:a16="http://schemas.microsoft.com/office/drawing/2014/main" id="{36025711-B280-880F-F5FE-933E30F2A84D}"/>
              </a:ext>
            </a:extLst>
          </p:cNvPr>
          <p:cNvSpPr/>
          <p:nvPr/>
        </p:nvSpPr>
        <p:spPr>
          <a:xfrm>
            <a:off x="5096968" y="2447745"/>
            <a:ext cx="302260" cy="26864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2</a:t>
            </a:r>
          </a:p>
        </p:txBody>
      </p:sp>
      <p:sp>
        <p:nvSpPr>
          <p:cNvPr id="17" name="Oval 16">
            <a:extLst>
              <a:ext uri="{FF2B5EF4-FFF2-40B4-BE49-F238E27FC236}">
                <a16:creationId xmlns:a16="http://schemas.microsoft.com/office/drawing/2014/main" id="{D985DC13-23F3-82C1-807A-1EFF20B4429C}"/>
              </a:ext>
            </a:extLst>
          </p:cNvPr>
          <p:cNvSpPr/>
          <p:nvPr/>
        </p:nvSpPr>
        <p:spPr>
          <a:xfrm>
            <a:off x="198640" y="5411203"/>
            <a:ext cx="302260" cy="26864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3</a:t>
            </a:r>
          </a:p>
        </p:txBody>
      </p:sp>
      <p:sp>
        <p:nvSpPr>
          <p:cNvPr id="18" name="Oval 17">
            <a:extLst>
              <a:ext uri="{FF2B5EF4-FFF2-40B4-BE49-F238E27FC236}">
                <a16:creationId xmlns:a16="http://schemas.microsoft.com/office/drawing/2014/main" id="{23208A7F-835C-ACED-DFC1-0FD307627FB0}"/>
              </a:ext>
            </a:extLst>
          </p:cNvPr>
          <p:cNvSpPr/>
          <p:nvPr/>
        </p:nvSpPr>
        <p:spPr>
          <a:xfrm>
            <a:off x="5073354" y="5396647"/>
            <a:ext cx="302260" cy="26864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4</a:t>
            </a:r>
          </a:p>
        </p:txBody>
      </p:sp>
      <p:sp>
        <p:nvSpPr>
          <p:cNvPr id="28" name="TextBox 27">
            <a:extLst>
              <a:ext uri="{FF2B5EF4-FFF2-40B4-BE49-F238E27FC236}">
                <a16:creationId xmlns:a16="http://schemas.microsoft.com/office/drawing/2014/main" id="{7B6DB60D-BF85-D3D5-7591-68F1150251CF}"/>
              </a:ext>
            </a:extLst>
          </p:cNvPr>
          <p:cNvSpPr txBox="1"/>
          <p:nvPr/>
        </p:nvSpPr>
        <p:spPr>
          <a:xfrm>
            <a:off x="191951" y="544581"/>
            <a:ext cx="9722365" cy="1477328"/>
          </a:xfrm>
          <a:prstGeom prst="rect">
            <a:avLst/>
          </a:prstGeom>
          <a:noFill/>
        </p:spPr>
        <p:txBody>
          <a:bodyPr wrap="square">
            <a:spAutoFit/>
          </a:bodyPr>
          <a:lstStyle/>
          <a:p>
            <a:pPr algn="ctr"/>
            <a:r>
              <a:rPr lang="en-US"/>
              <a:t>Once the unit is completely reassembled, we need to take a few minutes and verify we did not miss a restriction or cause one while assembling the sealed system.</a:t>
            </a:r>
          </a:p>
          <a:p>
            <a:pPr algn="ctr"/>
            <a:r>
              <a:rPr lang="en-US"/>
              <a:t>If the nitrogen can flow from the compressor to the drier and then from the drier to back to the compressor, then the refrigerant can also flow, and as long as the liquid refrigerant changes to a gas at the evaporator and then it will pick up heat and bring it to the condenser. The unit will cool!</a:t>
            </a:r>
          </a:p>
        </p:txBody>
      </p:sp>
    </p:spTree>
    <p:extLst>
      <p:ext uri="{BB962C8B-B14F-4D97-AF65-F5344CB8AC3E}">
        <p14:creationId xmlns:p14="http://schemas.microsoft.com/office/powerpoint/2010/main" val="1021104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7D30B3-4021-29EA-2A78-5DDD3A5038BB}"/>
              </a:ext>
            </a:extLst>
          </p:cNvPr>
          <p:cNvPicPr>
            <a:picLocks noChangeAspect="1"/>
          </p:cNvPicPr>
          <p:nvPr/>
        </p:nvPicPr>
        <p:blipFill>
          <a:blip r:embed="rId2"/>
          <a:stretch>
            <a:fillRect/>
          </a:stretch>
        </p:blipFill>
        <p:spPr>
          <a:xfrm>
            <a:off x="669869" y="2383604"/>
            <a:ext cx="8714071" cy="4901665"/>
          </a:xfrm>
          <a:prstGeom prst="rect">
            <a:avLst/>
          </a:prstGeom>
        </p:spPr>
      </p:pic>
      <p:sp>
        <p:nvSpPr>
          <p:cNvPr id="4" name="TextBox 3">
            <a:extLst>
              <a:ext uri="{FF2B5EF4-FFF2-40B4-BE49-F238E27FC236}">
                <a16:creationId xmlns:a16="http://schemas.microsoft.com/office/drawing/2014/main" id="{7254CBD7-6FB8-C67D-95E0-F6CFCA2EE081}"/>
              </a:ext>
            </a:extLst>
          </p:cNvPr>
          <p:cNvSpPr txBox="1"/>
          <p:nvPr/>
        </p:nvSpPr>
        <p:spPr>
          <a:xfrm>
            <a:off x="-4800" y="-8589"/>
            <a:ext cx="10063200" cy="461665"/>
          </a:xfrm>
          <a:prstGeom prst="rect">
            <a:avLst/>
          </a:prstGeom>
          <a:noFill/>
        </p:spPr>
        <p:txBody>
          <a:bodyPr wrap="square">
            <a:spAutoFit/>
          </a:bodyPr>
          <a:lstStyle/>
          <a:p>
            <a:r>
              <a:rPr lang="en-US" sz="2400"/>
              <a:t>11. Final flow check and pressure testing</a:t>
            </a:r>
          </a:p>
        </p:txBody>
      </p:sp>
      <p:sp>
        <p:nvSpPr>
          <p:cNvPr id="5" name="TextBox 4">
            <a:extLst>
              <a:ext uri="{FF2B5EF4-FFF2-40B4-BE49-F238E27FC236}">
                <a16:creationId xmlns:a16="http://schemas.microsoft.com/office/drawing/2014/main" id="{1CCEF61C-C1BE-6A4E-D937-045AC435C7B2}"/>
              </a:ext>
            </a:extLst>
          </p:cNvPr>
          <p:cNvSpPr txBox="1"/>
          <p:nvPr/>
        </p:nvSpPr>
        <p:spPr>
          <a:xfrm>
            <a:off x="-14425" y="596418"/>
            <a:ext cx="10048775" cy="1477328"/>
          </a:xfrm>
          <a:prstGeom prst="rect">
            <a:avLst/>
          </a:prstGeom>
          <a:noFill/>
        </p:spPr>
        <p:txBody>
          <a:bodyPr wrap="square">
            <a:spAutoFit/>
          </a:bodyPr>
          <a:lstStyle/>
          <a:p>
            <a:pPr marL="285750" indent="-285750">
              <a:buFont typeface="Wingdings" panose="05000000000000000000" pitchFamily="2" charset="2"/>
              <a:buChar char="Ø"/>
            </a:pPr>
            <a:r>
              <a:rPr lang="en-US"/>
              <a:t>Leak Check</a:t>
            </a:r>
          </a:p>
          <a:p>
            <a:pPr marL="742950" lvl="1" indent="-285750">
              <a:buFont typeface="Arial" panose="020B0604020202020204" pitchFamily="34" charset="0"/>
              <a:buChar char="•"/>
            </a:pPr>
            <a:r>
              <a:rPr lang="en-US"/>
              <a:t>Apply leak detection fluid to all joints including factory joints.</a:t>
            </a:r>
          </a:p>
          <a:p>
            <a:pPr marL="742950" lvl="1" indent="-285750">
              <a:buFont typeface="Arial" panose="020B0604020202020204" pitchFamily="34" charset="0"/>
              <a:buChar char="•"/>
            </a:pPr>
            <a:r>
              <a:rPr lang="en-US" err="1"/>
              <a:t>Lokrings</a:t>
            </a:r>
            <a:r>
              <a:rPr lang="en-US"/>
              <a:t> should be checked on both ends and the center as well.</a:t>
            </a:r>
          </a:p>
          <a:p>
            <a:pPr marL="742950" lvl="1" indent="-285750">
              <a:buFont typeface="Arial" panose="020B0604020202020204" pitchFamily="34" charset="0"/>
              <a:buChar char="•"/>
            </a:pPr>
            <a:r>
              <a:rPr lang="en-US"/>
              <a:t>Allow a few minutes and check for signs of leaks</a:t>
            </a:r>
          </a:p>
          <a:p>
            <a:pPr marL="742950" lvl="1" indent="-285750">
              <a:buFont typeface="Arial" panose="020B0604020202020204" pitchFamily="34" charset="0"/>
              <a:buChar char="•"/>
            </a:pPr>
            <a:r>
              <a:rPr lang="en-US"/>
              <a:t>If leaks are found correct and retest.</a:t>
            </a:r>
          </a:p>
        </p:txBody>
      </p:sp>
    </p:spTree>
    <p:extLst>
      <p:ext uri="{BB962C8B-B14F-4D97-AF65-F5344CB8AC3E}">
        <p14:creationId xmlns:p14="http://schemas.microsoft.com/office/powerpoint/2010/main" val="1026292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electronic scale with a screen&#10;&#10;Description automatically generated">
            <a:extLst>
              <a:ext uri="{FF2B5EF4-FFF2-40B4-BE49-F238E27FC236}">
                <a16:creationId xmlns:a16="http://schemas.microsoft.com/office/drawing/2014/main" id="{AD34CDEF-BE8C-0601-47C3-CA8F4AD46CFC}"/>
              </a:ext>
            </a:extLst>
          </p:cNvPr>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7575"/>
                    </a14:imgEffect>
                    <a14:imgEffect>
                      <a14:brightnessContrast bright="6000" contrast="45000"/>
                    </a14:imgEffect>
                  </a14:imgLayer>
                </a14:imgProps>
              </a:ext>
              <a:ext uri="{28A0092B-C50C-407E-A947-70E740481C1C}">
                <a14:useLocalDpi xmlns:a14="http://schemas.microsoft.com/office/drawing/2010/main" val="0"/>
              </a:ext>
            </a:extLst>
          </a:blip>
          <a:stretch>
            <a:fillRect/>
          </a:stretch>
        </p:blipFill>
        <p:spPr>
          <a:xfrm>
            <a:off x="435601" y="4204187"/>
            <a:ext cx="2625572" cy="3124200"/>
          </a:xfrm>
          <a:prstGeom prst="rect">
            <a:avLst/>
          </a:prstGeom>
        </p:spPr>
      </p:pic>
      <p:pic>
        <p:nvPicPr>
          <p:cNvPr id="3" name="Picture 2">
            <a:extLst>
              <a:ext uri="{FF2B5EF4-FFF2-40B4-BE49-F238E27FC236}">
                <a16:creationId xmlns:a16="http://schemas.microsoft.com/office/drawing/2014/main" id="{A8087B86-9765-C2E2-7C70-CCA9655BCC72}"/>
              </a:ext>
            </a:extLst>
          </p:cNvPr>
          <p:cNvPicPr>
            <a:picLocks noChangeAspect="1"/>
          </p:cNvPicPr>
          <p:nvPr/>
        </p:nvPicPr>
        <p:blipFill>
          <a:blip r:embed="rId4"/>
          <a:stretch>
            <a:fillRect/>
          </a:stretch>
        </p:blipFill>
        <p:spPr>
          <a:xfrm>
            <a:off x="1266904" y="2805853"/>
            <a:ext cx="987344" cy="2569896"/>
          </a:xfrm>
          <a:prstGeom prst="rect">
            <a:avLst/>
          </a:prstGeom>
        </p:spPr>
      </p:pic>
      <p:sp>
        <p:nvSpPr>
          <p:cNvPr id="6" name="TextBox 5">
            <a:extLst>
              <a:ext uri="{FF2B5EF4-FFF2-40B4-BE49-F238E27FC236}">
                <a16:creationId xmlns:a16="http://schemas.microsoft.com/office/drawing/2014/main" id="{85152ECE-FEA5-9679-6F85-97BFAAAF81B1}"/>
              </a:ext>
            </a:extLst>
          </p:cNvPr>
          <p:cNvSpPr txBox="1"/>
          <p:nvPr/>
        </p:nvSpPr>
        <p:spPr>
          <a:xfrm>
            <a:off x="3355454" y="1563334"/>
            <a:ext cx="6383955" cy="5170646"/>
          </a:xfrm>
          <a:prstGeom prst="rect">
            <a:avLst/>
          </a:prstGeom>
          <a:noFill/>
        </p:spPr>
        <p:txBody>
          <a:bodyPr wrap="square" rtlCol="0">
            <a:spAutoFit/>
          </a:bodyPr>
          <a:lstStyle/>
          <a:p>
            <a:pPr algn="ctr"/>
            <a:r>
              <a:rPr lang="en-US" sz="2400"/>
              <a:t>Best practices for preparing your charge.</a:t>
            </a:r>
          </a:p>
          <a:p>
            <a:pPr marL="285750" indent="-285750">
              <a:buFont typeface="Wingdings" panose="05000000000000000000" pitchFamily="2" charset="2"/>
              <a:buChar char="Ø"/>
            </a:pPr>
            <a:r>
              <a:rPr lang="en-US"/>
              <a:t>Always release extra R600a outdoors.</a:t>
            </a:r>
          </a:p>
          <a:p>
            <a:pPr marL="285750" indent="-285750">
              <a:buFont typeface="Wingdings" panose="05000000000000000000" pitchFamily="2" charset="2"/>
              <a:buChar char="Ø"/>
            </a:pPr>
            <a:r>
              <a:rPr lang="en-US"/>
              <a:t>Always weigh the can before using to verify it is full. (approx. 152g)</a:t>
            </a:r>
          </a:p>
          <a:p>
            <a:pPr marL="285750" indent="-285750">
              <a:buFont typeface="Wingdings" panose="05000000000000000000" pitchFamily="2" charset="2"/>
              <a:buChar char="Ø"/>
            </a:pPr>
            <a:r>
              <a:rPr lang="en-US"/>
              <a:t>Draw a circle around a can, always place the can in the circle, so measurements are consistent.</a:t>
            </a:r>
          </a:p>
          <a:p>
            <a:pPr marL="285750" indent="-285750">
              <a:buFont typeface="Wingdings" panose="05000000000000000000" pitchFamily="2" charset="2"/>
              <a:buChar char="Ø"/>
            </a:pPr>
            <a:r>
              <a:rPr lang="en-US"/>
              <a:t>Scale should be powered on prior to applying weight to the scale, zero out if needed.</a:t>
            </a:r>
          </a:p>
          <a:p>
            <a:pPr marL="285750" indent="-285750">
              <a:buFont typeface="Wingdings" panose="05000000000000000000" pitchFamily="2" charset="2"/>
              <a:buChar char="Ø"/>
            </a:pPr>
            <a:r>
              <a:rPr lang="en-US"/>
              <a:t>Scale should be on a solid level surface.</a:t>
            </a:r>
          </a:p>
          <a:p>
            <a:pPr marL="285750" indent="-285750">
              <a:buFont typeface="Wingdings" panose="05000000000000000000" pitchFamily="2" charset="2"/>
              <a:buChar char="Ø"/>
            </a:pPr>
            <a:r>
              <a:rPr lang="en-US"/>
              <a:t>Release R600a as a liquid when large amounts need to be removed.</a:t>
            </a:r>
          </a:p>
          <a:p>
            <a:pPr marL="285750" indent="-285750">
              <a:buFont typeface="Wingdings" panose="05000000000000000000" pitchFamily="2" charset="2"/>
              <a:buChar char="Ø"/>
            </a:pPr>
            <a:r>
              <a:rPr lang="en-US"/>
              <a:t>Release R600a as a gas slowly when small amounts are needed to removed while on the scale, close the valve when the target is reached.</a:t>
            </a:r>
          </a:p>
          <a:p>
            <a:pPr marL="285750" indent="-285750">
              <a:buFont typeface="Wingdings" panose="05000000000000000000" pitchFamily="2" charset="2"/>
              <a:buChar char="Ø"/>
            </a:pPr>
            <a:r>
              <a:rPr lang="en-US"/>
              <a:t>Do not remove large amounts of R600a as a vapor, the can may become cold and condensation will form on the can, causing an inaccurate reading.</a:t>
            </a:r>
          </a:p>
          <a:p>
            <a:pPr marL="285750" indent="-285750">
              <a:buFont typeface="Wingdings" panose="05000000000000000000" pitchFamily="2" charset="2"/>
              <a:buChar char="Ø"/>
            </a:pPr>
            <a:endParaRPr lang="en-US"/>
          </a:p>
        </p:txBody>
      </p:sp>
      <p:sp>
        <p:nvSpPr>
          <p:cNvPr id="7" name="Oval 6">
            <a:extLst>
              <a:ext uri="{FF2B5EF4-FFF2-40B4-BE49-F238E27FC236}">
                <a16:creationId xmlns:a16="http://schemas.microsoft.com/office/drawing/2014/main" id="{E7BE367D-2947-447A-2855-14FA97BB35F1}"/>
              </a:ext>
            </a:extLst>
          </p:cNvPr>
          <p:cNvSpPr/>
          <p:nvPr/>
        </p:nvSpPr>
        <p:spPr>
          <a:xfrm>
            <a:off x="583730" y="1470584"/>
            <a:ext cx="2329313" cy="862321"/>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rPr>
              <a:t>151-153g New</a:t>
            </a:r>
          </a:p>
        </p:txBody>
      </p:sp>
      <p:sp>
        <p:nvSpPr>
          <p:cNvPr id="8" name="Google Shape;2172;p107">
            <a:extLst>
              <a:ext uri="{FF2B5EF4-FFF2-40B4-BE49-F238E27FC236}">
                <a16:creationId xmlns:a16="http://schemas.microsoft.com/office/drawing/2014/main" id="{ADFBC1CE-9304-2A97-4FB3-6879EB8F1E43}"/>
              </a:ext>
            </a:extLst>
          </p:cNvPr>
          <p:cNvSpPr txBox="1"/>
          <p:nvPr/>
        </p:nvSpPr>
        <p:spPr>
          <a:xfrm>
            <a:off x="0" y="0"/>
            <a:ext cx="12115800" cy="461624"/>
          </a:xfrm>
          <a:prstGeom prst="rect">
            <a:avLst/>
          </a:prstGeom>
          <a:noFill/>
          <a:ln>
            <a:noFill/>
          </a:ln>
        </p:spPr>
        <p:txBody>
          <a:bodyPr spcFirstLastPara="1" wrap="square" lIns="91425" tIns="45700" rIns="91425" bIns="45700" anchor="t" anchorCtr="0">
            <a:spAutoFit/>
          </a:bodyPr>
          <a:lstStyle/>
          <a:p>
            <a:r>
              <a:rPr lang="en-US" sz="2400"/>
              <a:t>12. Vacuum and recharge.</a:t>
            </a:r>
          </a:p>
        </p:txBody>
      </p:sp>
    </p:spTree>
    <p:extLst>
      <p:ext uri="{BB962C8B-B14F-4D97-AF65-F5344CB8AC3E}">
        <p14:creationId xmlns:p14="http://schemas.microsoft.com/office/powerpoint/2010/main" val="3823731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round object with handles&#10;&#10;Description automatically generated">
            <a:extLst>
              <a:ext uri="{FF2B5EF4-FFF2-40B4-BE49-F238E27FC236}">
                <a16:creationId xmlns:a16="http://schemas.microsoft.com/office/drawing/2014/main" id="{A8CCBC67-950D-9147-6B42-F29F636650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730" y="1098279"/>
            <a:ext cx="2606145" cy="1954609"/>
          </a:xfrm>
          <a:prstGeom prst="rect">
            <a:avLst/>
          </a:prstGeom>
        </p:spPr>
      </p:pic>
      <p:cxnSp>
        <p:nvCxnSpPr>
          <p:cNvPr id="47" name="Connector: Curved 46">
            <a:extLst>
              <a:ext uri="{FF2B5EF4-FFF2-40B4-BE49-F238E27FC236}">
                <a16:creationId xmlns:a16="http://schemas.microsoft.com/office/drawing/2014/main" id="{758A6C0A-7C76-D379-436E-DDAFA8E615B1}"/>
              </a:ext>
            </a:extLst>
          </p:cNvPr>
          <p:cNvCxnSpPr>
            <a:cxnSpLocks/>
          </p:cNvCxnSpPr>
          <p:nvPr/>
        </p:nvCxnSpPr>
        <p:spPr>
          <a:xfrm rot="10800000" flipV="1">
            <a:off x="5542570" y="3650771"/>
            <a:ext cx="1666752" cy="451058"/>
          </a:xfrm>
          <a:prstGeom prst="curvedConnector3">
            <a:avLst>
              <a:gd name="adj1" fmla="val 100241"/>
            </a:avLst>
          </a:prstGeom>
          <a:ln w="152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Connector: Curved 40">
            <a:extLst>
              <a:ext uri="{FF2B5EF4-FFF2-40B4-BE49-F238E27FC236}">
                <a16:creationId xmlns:a16="http://schemas.microsoft.com/office/drawing/2014/main" id="{E54932A3-A97E-80E5-B907-DB12511A2D26}"/>
              </a:ext>
            </a:extLst>
          </p:cNvPr>
          <p:cNvCxnSpPr>
            <a:cxnSpLocks/>
          </p:cNvCxnSpPr>
          <p:nvPr/>
        </p:nvCxnSpPr>
        <p:spPr>
          <a:xfrm>
            <a:off x="1859421" y="3454776"/>
            <a:ext cx="2696531" cy="583968"/>
          </a:xfrm>
          <a:prstGeom prst="curvedConnector3">
            <a:avLst>
              <a:gd name="adj1" fmla="val 99973"/>
            </a:avLst>
          </a:prstGeom>
          <a:ln w="152400"/>
        </p:spPr>
        <p:style>
          <a:lnRef idx="1">
            <a:schemeClr val="accent1"/>
          </a:lnRef>
          <a:fillRef idx="0">
            <a:schemeClr val="accent1"/>
          </a:fillRef>
          <a:effectRef idx="0">
            <a:schemeClr val="accent1"/>
          </a:effectRef>
          <a:fontRef idx="minor">
            <a:schemeClr val="tx1"/>
          </a:fontRef>
        </p:style>
      </p:cxnSp>
      <p:sp>
        <p:nvSpPr>
          <p:cNvPr id="39" name="Arc 38">
            <a:extLst>
              <a:ext uri="{FF2B5EF4-FFF2-40B4-BE49-F238E27FC236}">
                <a16:creationId xmlns:a16="http://schemas.microsoft.com/office/drawing/2014/main" id="{FB51BBB9-446D-351D-DC24-DCA72772A3E9}"/>
              </a:ext>
            </a:extLst>
          </p:cNvPr>
          <p:cNvSpPr/>
          <p:nvPr/>
        </p:nvSpPr>
        <p:spPr>
          <a:xfrm rot="5400000">
            <a:off x="6857126" y="2892944"/>
            <a:ext cx="707132" cy="808522"/>
          </a:xfrm>
          <a:prstGeom prst="arc">
            <a:avLst>
              <a:gd name="adj1" fmla="val 16112992"/>
              <a:gd name="adj2" fmla="val 0"/>
            </a:avLst>
          </a:prstGeom>
          <a:ln w="152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0" name="Picture 29">
            <a:extLst>
              <a:ext uri="{FF2B5EF4-FFF2-40B4-BE49-F238E27FC236}">
                <a16:creationId xmlns:a16="http://schemas.microsoft.com/office/drawing/2014/main" id="{D176B2F1-8449-303E-1993-60E5BBF9D955}"/>
              </a:ext>
            </a:extLst>
          </p:cNvPr>
          <p:cNvPicPr>
            <a:picLocks noChangeAspect="1"/>
          </p:cNvPicPr>
          <p:nvPr/>
        </p:nvPicPr>
        <p:blipFill>
          <a:blip r:embed="rId3"/>
          <a:stretch>
            <a:fillRect/>
          </a:stretch>
        </p:blipFill>
        <p:spPr>
          <a:xfrm rot="10800000">
            <a:off x="615820" y="3813124"/>
            <a:ext cx="987344" cy="2569896"/>
          </a:xfrm>
          <a:prstGeom prst="rect">
            <a:avLst/>
          </a:prstGeom>
        </p:spPr>
      </p:pic>
      <p:sp>
        <p:nvSpPr>
          <p:cNvPr id="19" name="Arc 18">
            <a:extLst>
              <a:ext uri="{FF2B5EF4-FFF2-40B4-BE49-F238E27FC236}">
                <a16:creationId xmlns:a16="http://schemas.microsoft.com/office/drawing/2014/main" id="{CC6EE7E0-6F12-2E14-F0C3-B5E4D8748C40}"/>
              </a:ext>
            </a:extLst>
          </p:cNvPr>
          <p:cNvSpPr/>
          <p:nvPr/>
        </p:nvSpPr>
        <p:spPr>
          <a:xfrm rot="10968911">
            <a:off x="1525105" y="2639001"/>
            <a:ext cx="707132" cy="808522"/>
          </a:xfrm>
          <a:prstGeom prst="arc">
            <a:avLst>
              <a:gd name="adj1" fmla="val 16112992"/>
              <a:gd name="adj2" fmla="val 0"/>
            </a:avLst>
          </a:prstGeom>
          <a:ln w="152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5" name="Picture 4">
            <a:extLst>
              <a:ext uri="{FF2B5EF4-FFF2-40B4-BE49-F238E27FC236}">
                <a16:creationId xmlns:a16="http://schemas.microsoft.com/office/drawing/2014/main" id="{4C751095-E433-905E-E51F-89D76B259948}"/>
              </a:ext>
            </a:extLst>
          </p:cNvPr>
          <p:cNvPicPr>
            <a:picLocks noChangeAspect="1"/>
          </p:cNvPicPr>
          <p:nvPr/>
        </p:nvPicPr>
        <p:blipFill>
          <a:blip r:embed="rId4"/>
          <a:stretch>
            <a:fillRect/>
          </a:stretch>
        </p:blipFill>
        <p:spPr>
          <a:xfrm rot="16200000" flipV="1">
            <a:off x="661168" y="2154573"/>
            <a:ext cx="1321875" cy="1255976"/>
          </a:xfrm>
          <a:prstGeom prst="rect">
            <a:avLst/>
          </a:prstGeom>
        </p:spPr>
      </p:pic>
      <p:pic>
        <p:nvPicPr>
          <p:cNvPr id="23" name="Picture 22" descr="A close up of a tube&#10;&#10;Description automatically generated">
            <a:extLst>
              <a:ext uri="{FF2B5EF4-FFF2-40B4-BE49-F238E27FC236}">
                <a16:creationId xmlns:a16="http://schemas.microsoft.com/office/drawing/2014/main" id="{8E9412B4-FAFD-95F8-EC32-9489DDEF10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2628" y="1585539"/>
            <a:ext cx="3057150" cy="1524003"/>
          </a:xfrm>
          <a:prstGeom prst="rect">
            <a:avLst/>
          </a:prstGeom>
        </p:spPr>
      </p:pic>
      <p:pic>
        <p:nvPicPr>
          <p:cNvPr id="4" name="Picture 3" descr="A close-up of a machine&#10;&#10;Description automatically generated">
            <a:extLst>
              <a:ext uri="{FF2B5EF4-FFF2-40B4-BE49-F238E27FC236}">
                <a16:creationId xmlns:a16="http://schemas.microsoft.com/office/drawing/2014/main" id="{7EAC99E5-22D6-9A3A-3516-5BA18AD39F4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6751103" y="5601677"/>
            <a:ext cx="2326907" cy="2075530"/>
          </a:xfrm>
          <a:prstGeom prst="rect">
            <a:avLst/>
          </a:prstGeom>
        </p:spPr>
      </p:pic>
      <p:cxnSp>
        <p:nvCxnSpPr>
          <p:cNvPr id="6" name="Connector: Elbow 5">
            <a:extLst>
              <a:ext uri="{FF2B5EF4-FFF2-40B4-BE49-F238E27FC236}">
                <a16:creationId xmlns:a16="http://schemas.microsoft.com/office/drawing/2014/main" id="{76166213-1FA0-88E1-A8A7-31F7BDF8B42E}"/>
              </a:ext>
            </a:extLst>
          </p:cNvPr>
          <p:cNvCxnSpPr>
            <a:cxnSpLocks/>
          </p:cNvCxnSpPr>
          <p:nvPr/>
        </p:nvCxnSpPr>
        <p:spPr>
          <a:xfrm>
            <a:off x="4990700" y="5678680"/>
            <a:ext cx="2923857" cy="558491"/>
          </a:xfrm>
          <a:prstGeom prst="bentConnector3">
            <a:avLst>
              <a:gd name="adj1" fmla="val 2925"/>
            </a:avLst>
          </a:prstGeom>
          <a:ln w="177800">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4CE64547-8AF8-EF5F-81E0-53DB717B1F43}"/>
              </a:ext>
            </a:extLst>
          </p:cNvPr>
          <p:cNvPicPr>
            <a:picLocks noChangeAspect="1"/>
          </p:cNvPicPr>
          <p:nvPr/>
        </p:nvPicPr>
        <p:blipFill>
          <a:blip r:embed="rId4"/>
          <a:stretch>
            <a:fillRect/>
          </a:stretch>
        </p:blipFill>
        <p:spPr>
          <a:xfrm rot="15943437">
            <a:off x="7157853" y="2354483"/>
            <a:ext cx="1321875" cy="1325633"/>
          </a:xfrm>
          <a:prstGeom prst="rect">
            <a:avLst/>
          </a:prstGeom>
        </p:spPr>
      </p:pic>
      <p:sp>
        <p:nvSpPr>
          <p:cNvPr id="24" name="L-Shape 23">
            <a:extLst>
              <a:ext uri="{FF2B5EF4-FFF2-40B4-BE49-F238E27FC236}">
                <a16:creationId xmlns:a16="http://schemas.microsoft.com/office/drawing/2014/main" id="{9224AA06-4C1E-5108-F4AD-EA41E3203E10}"/>
              </a:ext>
            </a:extLst>
          </p:cNvPr>
          <p:cNvSpPr/>
          <p:nvPr/>
        </p:nvSpPr>
        <p:spPr>
          <a:xfrm rot="5400000">
            <a:off x="1457082" y="1907569"/>
            <a:ext cx="346509" cy="385152"/>
          </a:xfrm>
          <a:prstGeom prst="corner">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33BE851-7F8F-53E9-B51C-423A36057005}"/>
              </a:ext>
            </a:extLst>
          </p:cNvPr>
          <p:cNvPicPr>
            <a:picLocks noChangeAspect="1"/>
          </p:cNvPicPr>
          <p:nvPr/>
        </p:nvPicPr>
        <p:blipFill>
          <a:blip r:embed="rId7"/>
          <a:stretch>
            <a:fillRect/>
          </a:stretch>
        </p:blipFill>
        <p:spPr>
          <a:xfrm>
            <a:off x="4184519" y="3980047"/>
            <a:ext cx="1727861" cy="1934452"/>
          </a:xfrm>
          <a:prstGeom prst="rect">
            <a:avLst/>
          </a:prstGeom>
        </p:spPr>
      </p:pic>
      <p:pic>
        <p:nvPicPr>
          <p:cNvPr id="25" name="Picture 24">
            <a:extLst>
              <a:ext uri="{FF2B5EF4-FFF2-40B4-BE49-F238E27FC236}">
                <a16:creationId xmlns:a16="http://schemas.microsoft.com/office/drawing/2014/main" id="{EE871EEA-CD18-D841-D2E2-C878FACE5A43}"/>
              </a:ext>
            </a:extLst>
          </p:cNvPr>
          <p:cNvPicPr>
            <a:picLocks noChangeAspect="1"/>
          </p:cNvPicPr>
          <p:nvPr/>
        </p:nvPicPr>
        <p:blipFill>
          <a:blip r:embed="rId8"/>
          <a:stretch>
            <a:fillRect/>
          </a:stretch>
        </p:blipFill>
        <p:spPr>
          <a:xfrm rot="5400000">
            <a:off x="4013363" y="2575831"/>
            <a:ext cx="2150234" cy="2145819"/>
          </a:xfrm>
          <a:prstGeom prst="rect">
            <a:avLst/>
          </a:prstGeom>
        </p:spPr>
      </p:pic>
      <p:pic>
        <p:nvPicPr>
          <p:cNvPr id="27" name="Picture 26" descr="A close-up of a pressure gauge&#10;&#10;Description automatically generated">
            <a:extLst>
              <a:ext uri="{FF2B5EF4-FFF2-40B4-BE49-F238E27FC236}">
                <a16:creationId xmlns:a16="http://schemas.microsoft.com/office/drawing/2014/main" id="{A16DE8FC-A19B-8DB4-B4F7-F459195735B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5392176" y="4252962"/>
            <a:ext cx="2063153" cy="1280707"/>
          </a:xfrm>
          <a:prstGeom prst="rect">
            <a:avLst/>
          </a:prstGeom>
        </p:spPr>
      </p:pic>
      <p:pic>
        <p:nvPicPr>
          <p:cNvPr id="29" name="Picture 28" descr="A gold metal piece with a nut&#10;&#10;Description automatically generated">
            <a:extLst>
              <a:ext uri="{FF2B5EF4-FFF2-40B4-BE49-F238E27FC236}">
                <a16:creationId xmlns:a16="http://schemas.microsoft.com/office/drawing/2014/main" id="{9540C01D-1591-E34C-5C59-1A6EC9724AB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6438545">
            <a:off x="804869" y="6521142"/>
            <a:ext cx="832750" cy="478948"/>
          </a:xfrm>
          <a:prstGeom prst="rect">
            <a:avLst/>
          </a:prstGeom>
        </p:spPr>
      </p:pic>
      <p:cxnSp>
        <p:nvCxnSpPr>
          <p:cNvPr id="32" name="Connector: Curved 31">
            <a:extLst>
              <a:ext uri="{FF2B5EF4-FFF2-40B4-BE49-F238E27FC236}">
                <a16:creationId xmlns:a16="http://schemas.microsoft.com/office/drawing/2014/main" id="{F9C4C053-3ABA-95DD-85B8-7C8E0A544D03}"/>
              </a:ext>
            </a:extLst>
          </p:cNvPr>
          <p:cNvCxnSpPr>
            <a:cxnSpLocks/>
            <a:endCxn id="2" idx="1"/>
          </p:cNvCxnSpPr>
          <p:nvPr/>
        </p:nvCxnSpPr>
        <p:spPr>
          <a:xfrm flipV="1">
            <a:off x="1398941" y="4947273"/>
            <a:ext cx="2785578" cy="1726848"/>
          </a:xfrm>
          <a:prstGeom prst="curvedConnector3">
            <a:avLst/>
          </a:prstGeom>
          <a:ln w="152400"/>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54DBAE08-6735-557D-9C8E-0C479E4094E3}"/>
              </a:ext>
            </a:extLst>
          </p:cNvPr>
          <p:cNvSpPr/>
          <p:nvPr/>
        </p:nvSpPr>
        <p:spPr>
          <a:xfrm>
            <a:off x="4809557" y="5601677"/>
            <a:ext cx="535534" cy="4571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35A62FA-4D66-5593-4781-2A34670328F2}"/>
              </a:ext>
            </a:extLst>
          </p:cNvPr>
          <p:cNvSpPr/>
          <p:nvPr/>
        </p:nvSpPr>
        <p:spPr>
          <a:xfrm>
            <a:off x="4288185" y="4262159"/>
            <a:ext cx="535534" cy="4571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B85575A-03C8-43C7-CEB0-163EAEB1C21C}"/>
              </a:ext>
            </a:extLst>
          </p:cNvPr>
          <p:cNvSpPr/>
          <p:nvPr/>
        </p:nvSpPr>
        <p:spPr>
          <a:xfrm>
            <a:off x="5258738" y="4279809"/>
            <a:ext cx="535534" cy="4571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Google Shape;2172;p107">
            <a:extLst>
              <a:ext uri="{FF2B5EF4-FFF2-40B4-BE49-F238E27FC236}">
                <a16:creationId xmlns:a16="http://schemas.microsoft.com/office/drawing/2014/main" id="{5D213A48-D068-8FD4-284D-B632ECCEE9CD}"/>
              </a:ext>
            </a:extLst>
          </p:cNvPr>
          <p:cNvSpPr txBox="1"/>
          <p:nvPr/>
        </p:nvSpPr>
        <p:spPr>
          <a:xfrm>
            <a:off x="0" y="0"/>
            <a:ext cx="12115800" cy="461624"/>
          </a:xfrm>
          <a:prstGeom prst="rect">
            <a:avLst/>
          </a:prstGeom>
          <a:noFill/>
          <a:ln>
            <a:noFill/>
          </a:ln>
        </p:spPr>
        <p:txBody>
          <a:bodyPr spcFirstLastPara="1" wrap="square" lIns="91425" tIns="45700" rIns="91425" bIns="45700" anchor="t" anchorCtr="0">
            <a:spAutoFit/>
          </a:bodyPr>
          <a:lstStyle/>
          <a:p>
            <a:r>
              <a:rPr lang="en-US" sz="2400"/>
              <a:t>12. Vacuum and recharge.</a:t>
            </a:r>
          </a:p>
        </p:txBody>
      </p:sp>
      <p:sp>
        <p:nvSpPr>
          <p:cNvPr id="59" name="TextBox 58">
            <a:extLst>
              <a:ext uri="{FF2B5EF4-FFF2-40B4-BE49-F238E27FC236}">
                <a16:creationId xmlns:a16="http://schemas.microsoft.com/office/drawing/2014/main" id="{3CC9A439-2453-3D6F-2BF3-50B122644EF7}"/>
              </a:ext>
            </a:extLst>
          </p:cNvPr>
          <p:cNvSpPr txBox="1"/>
          <p:nvPr/>
        </p:nvSpPr>
        <p:spPr>
          <a:xfrm>
            <a:off x="1950094" y="606392"/>
            <a:ext cx="6382609" cy="369332"/>
          </a:xfrm>
          <a:prstGeom prst="rect">
            <a:avLst/>
          </a:prstGeom>
          <a:noFill/>
        </p:spPr>
        <p:txBody>
          <a:bodyPr wrap="square" rtlCol="0">
            <a:spAutoFit/>
          </a:bodyPr>
          <a:lstStyle/>
          <a:p>
            <a:pPr algn="ctr"/>
            <a:r>
              <a:rPr lang="en-US"/>
              <a:t>Setup for the vacuum jig</a:t>
            </a:r>
          </a:p>
        </p:txBody>
      </p:sp>
    </p:spTree>
    <p:extLst>
      <p:ext uri="{BB962C8B-B14F-4D97-AF65-F5344CB8AC3E}">
        <p14:creationId xmlns:p14="http://schemas.microsoft.com/office/powerpoint/2010/main" val="1713713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6E8C70C-38E5-7056-66E9-DFDABD4E8032}"/>
              </a:ext>
            </a:extLst>
          </p:cNvPr>
          <p:cNvSpPr txBox="1"/>
          <p:nvPr/>
        </p:nvSpPr>
        <p:spPr>
          <a:xfrm>
            <a:off x="143577" y="200917"/>
            <a:ext cx="9771245" cy="2923877"/>
          </a:xfrm>
          <a:prstGeom prst="rect">
            <a:avLst/>
          </a:prstGeom>
          <a:noFill/>
        </p:spPr>
        <p:txBody>
          <a:bodyPr wrap="square" rtlCol="0">
            <a:spAutoFit/>
          </a:bodyPr>
          <a:lstStyle/>
          <a:p>
            <a:pPr algn="ctr"/>
            <a:r>
              <a:rPr lang="en-US" sz="2400"/>
              <a:t>Vacuum Block Setup Step by Step</a:t>
            </a:r>
          </a:p>
          <a:p>
            <a:pPr marL="457200" indent="-457200">
              <a:buFont typeface="Arial" panose="020B0604020202020204" pitchFamily="34" charset="0"/>
              <a:buChar char="•"/>
            </a:pPr>
            <a:r>
              <a:rPr lang="en-US" sz="2000"/>
              <a:t>Install a core removing tool to the compressor and dryer and close the hand valves on both core removing tools. (avoid rotating the </a:t>
            </a:r>
            <a:r>
              <a:rPr lang="en-US" sz="2000" err="1"/>
              <a:t>LokRing</a:t>
            </a:r>
            <a:r>
              <a:rPr lang="en-US" sz="2000"/>
              <a:t> on the process stub).</a:t>
            </a:r>
          </a:p>
          <a:p>
            <a:pPr marL="457200" indent="-457200">
              <a:buFont typeface="Arial" panose="020B0604020202020204" pitchFamily="34" charset="0"/>
              <a:buChar char="•"/>
            </a:pPr>
            <a:r>
              <a:rPr lang="en-US" sz="2000"/>
              <a:t>Connect the red and blue block hoses to the core removing tools and close both valves on the block.</a:t>
            </a:r>
          </a:p>
          <a:p>
            <a:pPr marL="457200" indent="-457200">
              <a:buFont typeface="Arial" panose="020B0604020202020204" pitchFamily="34" charset="0"/>
              <a:buChar char="•"/>
            </a:pPr>
            <a:r>
              <a:rPr lang="en-US" sz="2000"/>
              <a:t>Install the blue gauge on the “Pressure Gauge” port.</a:t>
            </a:r>
          </a:p>
          <a:p>
            <a:pPr marL="457200" indent="-457200">
              <a:buFont typeface="Arial" panose="020B0604020202020204" pitchFamily="34" charset="0"/>
              <a:buChar char="•"/>
            </a:pPr>
            <a:r>
              <a:rPr lang="en-US" sz="2000"/>
              <a:t>Install the micron gauge on the “Vac Gauge” port.</a:t>
            </a:r>
          </a:p>
          <a:p>
            <a:pPr marL="457200" indent="-457200">
              <a:buFont typeface="Arial" panose="020B0604020202020204" pitchFamily="34" charset="0"/>
              <a:buChar char="•"/>
            </a:pPr>
            <a:r>
              <a:rPr lang="en-US" sz="2000"/>
              <a:t>Install the black hose to the vacuum pump and the “Vacuum Pump” port close the hand valve.</a:t>
            </a:r>
          </a:p>
        </p:txBody>
      </p:sp>
    </p:spTree>
    <p:extLst>
      <p:ext uri="{BB962C8B-B14F-4D97-AF65-F5344CB8AC3E}">
        <p14:creationId xmlns:p14="http://schemas.microsoft.com/office/powerpoint/2010/main" val="3218689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1B1AB2-9778-7E17-9089-33D5CFA03A4B}"/>
              </a:ext>
            </a:extLst>
          </p:cNvPr>
          <p:cNvSpPr txBox="1"/>
          <p:nvPr/>
        </p:nvSpPr>
        <p:spPr>
          <a:xfrm>
            <a:off x="102744" y="-31056"/>
            <a:ext cx="9811348" cy="8463855"/>
          </a:xfrm>
          <a:prstGeom prst="rect">
            <a:avLst/>
          </a:prstGeom>
          <a:noFill/>
        </p:spPr>
        <p:txBody>
          <a:bodyPr wrap="square" rtlCol="0">
            <a:spAutoFit/>
          </a:bodyPr>
          <a:lstStyle/>
          <a:p>
            <a:pPr algn="ctr"/>
            <a:r>
              <a:rPr lang="en-US" sz="2400"/>
              <a:t>Vacuum Block Start-up Step by Step</a:t>
            </a:r>
          </a:p>
          <a:p>
            <a:pPr marL="457200" indent="-457200">
              <a:buFont typeface="+mj-lt"/>
              <a:buAutoNum type="arabicPeriod"/>
            </a:pPr>
            <a:r>
              <a:rPr lang="en-US" sz="2000"/>
              <a:t>Power on your micron gauge, and then power the vacuum pump.</a:t>
            </a:r>
          </a:p>
          <a:p>
            <a:pPr marL="457200" indent="-457200">
              <a:buFont typeface="+mj-lt"/>
              <a:buAutoNum type="arabicPeriod"/>
            </a:pPr>
            <a:r>
              <a:rPr lang="en-US" sz="2000"/>
              <a:t>Slowly open the “Vac Gauge” port valve and observe the micron/pressure gauge, both should show a vacuum, allow the pump to pull a deep vacuum on the block, this allows you to verify your seals and connections are tight, verify micron gauge operation</a:t>
            </a:r>
          </a:p>
          <a:p>
            <a:pPr marL="457200" indent="-457200">
              <a:buFont typeface="+mj-lt"/>
              <a:buAutoNum type="arabicPeriod"/>
            </a:pPr>
            <a:r>
              <a:rPr lang="en-US" sz="2000"/>
              <a:t>Slowly open the red “High Side” hand valve on the block, your microns should jump but pull down again shortly after.</a:t>
            </a:r>
          </a:p>
          <a:p>
            <a:pPr marL="457200" indent="-457200">
              <a:buFont typeface="+mj-lt"/>
              <a:buAutoNum type="arabicPeriod"/>
            </a:pPr>
            <a:r>
              <a:rPr lang="en-US" sz="2000"/>
              <a:t>Slowly open the blue “Low Side” hand valve on the block, your microns should jump but pull down again shortly after.</a:t>
            </a:r>
          </a:p>
          <a:p>
            <a:pPr marL="457200" indent="-457200">
              <a:buFont typeface="+mj-lt"/>
              <a:buAutoNum type="arabicPeriod"/>
            </a:pPr>
            <a:r>
              <a:rPr lang="en-US" sz="2000"/>
              <a:t>Slowly open the core removing tool hand valve at the dryer, the sound of the pump should change, and the microns will jump up, once the pump starts quiets down,</a:t>
            </a:r>
          </a:p>
          <a:p>
            <a:pPr marL="457200" indent="-457200">
              <a:buFont typeface="+mj-lt"/>
              <a:buAutoNum type="arabicPeriod"/>
            </a:pPr>
            <a:r>
              <a:rPr lang="en-US" sz="2000"/>
              <a:t>Slowly open the core removing tool hand valve at the compressor just enough for the pump to change how it sounds, and the microns will jump up.</a:t>
            </a:r>
          </a:p>
          <a:p>
            <a:pPr marL="800100" lvl="1" indent="-342900">
              <a:buFont typeface="Arial" panose="020B0604020202020204" pitchFamily="34" charset="0"/>
              <a:buChar char="•"/>
            </a:pPr>
            <a:r>
              <a:rPr lang="en-US" sz="2000"/>
              <a:t>Opening the valve slightly till we hear the pump change allow the pump to pull the non </a:t>
            </a:r>
            <a:r>
              <a:rPr lang="en-US" sz="2000" err="1"/>
              <a:t>condensables</a:t>
            </a:r>
            <a:r>
              <a:rPr lang="en-US" sz="2000"/>
              <a:t> slowly leaving the oil behind, keeping your block clean and oil free.</a:t>
            </a:r>
          </a:p>
          <a:p>
            <a:pPr marL="800100" lvl="1" indent="-342900">
              <a:buFont typeface="Arial" panose="020B0604020202020204" pitchFamily="34" charset="0"/>
              <a:buChar char="•"/>
            </a:pPr>
            <a:r>
              <a:rPr lang="en-US" sz="2000"/>
              <a:t>Occasionally bump/agitate the compressor to help release trapped non </a:t>
            </a:r>
            <a:r>
              <a:rPr lang="en-US" sz="2000" err="1"/>
              <a:t>condensables</a:t>
            </a:r>
            <a:endParaRPr lang="en-US" sz="2000"/>
          </a:p>
          <a:p>
            <a:pPr marL="457200" indent="-457200">
              <a:buFont typeface="+mj-lt"/>
              <a:buAutoNum type="arabicPeriod"/>
            </a:pPr>
            <a:r>
              <a:rPr lang="en-US" sz="2000"/>
              <a:t>Prepare the can of R600a outside, by releasing excessive refrigerant from the can, until the desired charge is left in the can.</a:t>
            </a:r>
          </a:p>
          <a:p>
            <a:pPr marL="457200" indent="-457200">
              <a:buFont typeface="+mj-lt"/>
              <a:buAutoNum type="arabicPeriod"/>
            </a:pPr>
            <a:r>
              <a:rPr lang="en-US" sz="2000"/>
              <a:t>Connect the charging hose and refrigerant to the block, the microns will increase, but this will not last long .</a:t>
            </a:r>
          </a:p>
          <a:p>
            <a:pPr marL="457200" indent="-457200">
              <a:buFont typeface="+mj-lt"/>
              <a:buAutoNum type="arabicPeriod"/>
            </a:pPr>
            <a:r>
              <a:rPr lang="en-US" sz="2000"/>
              <a:t>Observe your Micron gauge once you achieve 500 microns or less start your timer, allow an additional 10 minutes of vacuum time.</a:t>
            </a:r>
          </a:p>
          <a:p>
            <a:endParaRPr lang="en-US" sz="2000"/>
          </a:p>
        </p:txBody>
      </p:sp>
    </p:spTree>
    <p:extLst>
      <p:ext uri="{BB962C8B-B14F-4D97-AF65-F5344CB8AC3E}">
        <p14:creationId xmlns:p14="http://schemas.microsoft.com/office/powerpoint/2010/main" val="3485924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7CA52C-5BF3-6947-6448-C3A604E68085}"/>
              </a:ext>
            </a:extLst>
          </p:cNvPr>
          <p:cNvSpPr txBox="1"/>
          <p:nvPr/>
        </p:nvSpPr>
        <p:spPr>
          <a:xfrm>
            <a:off x="123526" y="268289"/>
            <a:ext cx="9811348" cy="6924973"/>
          </a:xfrm>
          <a:prstGeom prst="rect">
            <a:avLst/>
          </a:prstGeom>
          <a:noFill/>
        </p:spPr>
        <p:txBody>
          <a:bodyPr wrap="square" rtlCol="0">
            <a:spAutoFit/>
          </a:bodyPr>
          <a:lstStyle/>
          <a:p>
            <a:pPr algn="ctr"/>
            <a:r>
              <a:rPr lang="en-US" sz="2400"/>
              <a:t>Charging</a:t>
            </a:r>
          </a:p>
          <a:p>
            <a:pPr algn="ctr"/>
            <a:r>
              <a:rPr lang="en-US" sz="2000"/>
              <a:t>Once 10 minutes of additional vacuuming has past, we can start the charging process</a:t>
            </a:r>
          </a:p>
          <a:p>
            <a:pPr marL="457200" indent="-457200">
              <a:buFont typeface="+mj-lt"/>
              <a:buAutoNum type="arabicPeriod"/>
            </a:pPr>
            <a:r>
              <a:rPr lang="en-US" sz="2000"/>
              <a:t>Close the “High Side” hand valve at the block and on the core removing tool.</a:t>
            </a:r>
          </a:p>
          <a:p>
            <a:pPr marL="457200" indent="-457200">
              <a:buFont typeface="+mj-lt"/>
              <a:buAutoNum type="arabicPeriod"/>
            </a:pPr>
            <a:r>
              <a:rPr lang="en-US" sz="2000"/>
              <a:t>Install the core into the dryer and remove the core tool. If your microns begin to rise your core is not sealing in the dryer process valve. (correct and re-vacuum if needed)</a:t>
            </a:r>
          </a:p>
          <a:p>
            <a:pPr marL="457200" indent="-457200">
              <a:buFont typeface="+mj-lt"/>
              <a:buAutoNum type="arabicPeriod"/>
            </a:pPr>
            <a:r>
              <a:rPr lang="en-US" sz="2000"/>
              <a:t>Close the “Vacuum Hose” hand valve on the block and shut your pump down.</a:t>
            </a:r>
          </a:p>
          <a:p>
            <a:pPr marL="457200" indent="-457200">
              <a:buFont typeface="+mj-lt"/>
              <a:buAutoNum type="arabicPeriod"/>
            </a:pPr>
            <a:r>
              <a:rPr lang="en-US" sz="2000"/>
              <a:t>Hold the can upside down and open the valve on the can, allow the liquid refrigerant to flow into the charging block.</a:t>
            </a:r>
          </a:p>
          <a:p>
            <a:pPr marL="914400" lvl="1" indent="-457200">
              <a:buFont typeface="Arial" panose="020B0604020202020204" pitchFamily="34" charset="0"/>
              <a:buChar char="•"/>
            </a:pPr>
            <a:r>
              <a:rPr lang="en-US" sz="2000"/>
              <a:t>You will see the pressure gauge rise to the positive side as the refrigerant fills the block.</a:t>
            </a:r>
          </a:p>
          <a:p>
            <a:pPr marL="914400" lvl="1" indent="-457200">
              <a:buFont typeface="Arial" panose="020B0604020202020204" pitchFamily="34" charset="0"/>
              <a:buChar char="•"/>
            </a:pPr>
            <a:r>
              <a:rPr lang="en-US" sz="2000"/>
              <a:t>The “Low Side” valve remains open as does the core removal tool hand valve on the compressor process stub</a:t>
            </a:r>
          </a:p>
          <a:p>
            <a:pPr marL="457200" indent="-457200">
              <a:buFont typeface="+mj-lt"/>
              <a:buAutoNum type="arabicPeriod"/>
            </a:pPr>
            <a:r>
              <a:rPr lang="en-US" sz="2000"/>
              <a:t>Once the refrigerant stops flowing, activate the power strip turning the refrigerator on, and active LQC mode if available.</a:t>
            </a:r>
          </a:p>
          <a:p>
            <a:pPr marL="457200" indent="-457200">
              <a:buFont typeface="+mj-lt"/>
              <a:buAutoNum type="arabicPeriod"/>
            </a:pPr>
            <a:r>
              <a:rPr lang="en-US" sz="2000"/>
              <a:t>Once the compressor starts to run, the refrigerant should be pulled into the compressor from the block and can.</a:t>
            </a:r>
          </a:p>
          <a:p>
            <a:pPr marL="457200" indent="-457200">
              <a:buFont typeface="+mj-lt"/>
              <a:buAutoNum type="arabicPeriod"/>
            </a:pPr>
            <a:r>
              <a:rPr lang="en-US" sz="2000"/>
              <a:t>Once the pressure gauge on the block shows 5” in a vacuum you can now start to remove the charging block, by installing the core in the compressor process stub once the core is in you are done charging.</a:t>
            </a:r>
          </a:p>
          <a:p>
            <a:pPr marL="914400" lvl="1" indent="-457200">
              <a:buFont typeface="Arial" panose="020B0604020202020204" pitchFamily="34" charset="0"/>
              <a:buChar char="•"/>
            </a:pPr>
            <a:r>
              <a:rPr lang="en-US" sz="2000"/>
              <a:t>Verify you have heat on the outlet of the compressor.</a:t>
            </a:r>
          </a:p>
          <a:p>
            <a:pPr marL="914400" lvl="1" indent="-457200">
              <a:buFont typeface="Arial" panose="020B0604020202020204" pitchFamily="34" charset="0"/>
              <a:buChar char="•"/>
            </a:pPr>
            <a:endParaRPr lang="en-US" sz="2000"/>
          </a:p>
          <a:p>
            <a:pPr marL="457200" indent="-457200">
              <a:buFont typeface="+mj-lt"/>
              <a:buAutoNum type="arabicPeriod"/>
            </a:pPr>
            <a:endParaRPr lang="en-US" sz="2000"/>
          </a:p>
        </p:txBody>
      </p:sp>
    </p:spTree>
    <p:extLst>
      <p:ext uri="{BB962C8B-B14F-4D97-AF65-F5344CB8AC3E}">
        <p14:creationId xmlns:p14="http://schemas.microsoft.com/office/powerpoint/2010/main" val="666453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FEDA38-CC27-BE4D-10B1-D6398189FA5F}"/>
              </a:ext>
            </a:extLst>
          </p:cNvPr>
          <p:cNvSpPr txBox="1"/>
          <p:nvPr/>
        </p:nvSpPr>
        <p:spPr>
          <a:xfrm>
            <a:off x="0" y="0"/>
            <a:ext cx="6192174" cy="461665"/>
          </a:xfrm>
          <a:prstGeom prst="rect">
            <a:avLst/>
          </a:prstGeom>
          <a:noFill/>
        </p:spPr>
        <p:txBody>
          <a:bodyPr wrap="square">
            <a:spAutoFit/>
          </a:bodyPr>
          <a:lstStyle/>
          <a:p>
            <a:r>
              <a:rPr lang="en-US" sz="2400"/>
              <a:t>13. Update compressor software.</a:t>
            </a:r>
          </a:p>
        </p:txBody>
      </p:sp>
      <p:sp>
        <p:nvSpPr>
          <p:cNvPr id="3" name="TextBox 2">
            <a:extLst>
              <a:ext uri="{FF2B5EF4-FFF2-40B4-BE49-F238E27FC236}">
                <a16:creationId xmlns:a16="http://schemas.microsoft.com/office/drawing/2014/main" id="{DBB3EF50-11A6-F3A5-AED2-9BBCE2A3A1F1}"/>
              </a:ext>
            </a:extLst>
          </p:cNvPr>
          <p:cNvSpPr txBox="1"/>
          <p:nvPr/>
        </p:nvSpPr>
        <p:spPr>
          <a:xfrm>
            <a:off x="1064301" y="591182"/>
            <a:ext cx="7521434" cy="707886"/>
          </a:xfrm>
          <a:prstGeom prst="rect">
            <a:avLst/>
          </a:prstGeom>
          <a:noFill/>
        </p:spPr>
        <p:txBody>
          <a:bodyPr wrap="square" rtlCol="0">
            <a:spAutoFit/>
          </a:bodyPr>
          <a:lstStyle/>
          <a:p>
            <a:pPr marL="285750" indent="-285750">
              <a:buFont typeface="Wingdings" panose="05000000000000000000" pitchFamily="2" charset="2"/>
              <a:buChar char="Ø"/>
            </a:pPr>
            <a:r>
              <a:rPr lang="en-US" sz="2000"/>
              <a:t>Always check bulletins for update information.</a:t>
            </a:r>
          </a:p>
          <a:p>
            <a:pPr marL="285750" indent="-285750">
              <a:buFont typeface="Wingdings" panose="05000000000000000000" pitchFamily="2" charset="2"/>
              <a:buChar char="Ø"/>
            </a:pPr>
            <a:r>
              <a:rPr lang="en-US" sz="2000"/>
              <a:t>Also verify if any other updates are required (Craft Ice Maker)</a:t>
            </a:r>
          </a:p>
        </p:txBody>
      </p:sp>
      <p:sp>
        <p:nvSpPr>
          <p:cNvPr id="4" name="TextBox 3">
            <a:extLst>
              <a:ext uri="{FF2B5EF4-FFF2-40B4-BE49-F238E27FC236}">
                <a16:creationId xmlns:a16="http://schemas.microsoft.com/office/drawing/2014/main" id="{D790E91D-1461-05BD-42AE-5C35CC818370}"/>
              </a:ext>
            </a:extLst>
          </p:cNvPr>
          <p:cNvSpPr txBox="1"/>
          <p:nvPr/>
        </p:nvSpPr>
        <p:spPr>
          <a:xfrm>
            <a:off x="0" y="1558073"/>
            <a:ext cx="9923646" cy="6678751"/>
          </a:xfrm>
          <a:prstGeom prst="rect">
            <a:avLst/>
          </a:prstGeom>
          <a:noFill/>
        </p:spPr>
        <p:txBody>
          <a:bodyPr wrap="square">
            <a:spAutoFit/>
          </a:bodyPr>
          <a:lstStyle/>
          <a:p>
            <a:r>
              <a:rPr lang="en-US" sz="2400"/>
              <a:t>14. Finishing the repair.</a:t>
            </a:r>
          </a:p>
          <a:p>
            <a:pPr marL="1371600" lvl="2" indent="-457200">
              <a:buFont typeface="Wingdings" panose="05000000000000000000" pitchFamily="2" charset="2"/>
              <a:buChar char="Ø"/>
            </a:pPr>
            <a:r>
              <a:rPr lang="en-US" sz="2000"/>
              <a:t>Check controls.</a:t>
            </a:r>
          </a:p>
          <a:p>
            <a:pPr marL="1828800" lvl="3" indent="-457200">
              <a:buFont typeface="Arial" panose="020B0604020202020204" pitchFamily="34" charset="0"/>
              <a:buChar char="•"/>
            </a:pPr>
            <a:r>
              <a:rPr lang="en-US" sz="2000"/>
              <a:t>Check the temperature settings.</a:t>
            </a:r>
          </a:p>
          <a:p>
            <a:pPr marL="1828800" lvl="3" indent="-457200">
              <a:buFont typeface="Arial" panose="020B0604020202020204" pitchFamily="34" charset="0"/>
              <a:buChar char="•"/>
            </a:pPr>
            <a:r>
              <a:rPr lang="en-US" sz="2000"/>
              <a:t>Check for hidden error codes.</a:t>
            </a:r>
          </a:p>
          <a:p>
            <a:pPr marL="2286000" lvl="4" indent="-457200">
              <a:buFont typeface="Courier New" panose="02070309020205020404" pitchFamily="49" charset="0"/>
              <a:buChar char="o"/>
            </a:pPr>
            <a:r>
              <a:rPr lang="en-US" sz="2000"/>
              <a:t>Critical errors will appear in hidden errors long before they display.</a:t>
            </a:r>
          </a:p>
          <a:p>
            <a:pPr marL="1371600" lvl="2" indent="-457200">
              <a:buFont typeface="Wingdings" panose="05000000000000000000" pitchFamily="2" charset="2"/>
              <a:buChar char="Ø"/>
            </a:pPr>
            <a:r>
              <a:rPr lang="en-US" sz="2000"/>
              <a:t>Be proud.</a:t>
            </a:r>
          </a:p>
          <a:p>
            <a:pPr marL="1828800" lvl="3" indent="-457200">
              <a:buFont typeface="Arial" panose="020B0604020202020204" pitchFamily="34" charset="0"/>
              <a:buChar char="•"/>
            </a:pPr>
            <a:r>
              <a:rPr lang="en-US" sz="2000"/>
              <a:t>Set correct expectations.</a:t>
            </a:r>
          </a:p>
          <a:p>
            <a:pPr marL="2286000" lvl="4" indent="-457200">
              <a:buFont typeface="Courier New" panose="02070309020205020404" pitchFamily="49" charset="0"/>
              <a:buChar char="o"/>
            </a:pPr>
            <a:r>
              <a:rPr lang="en-US" sz="2000"/>
              <a:t>24 hours to cool.</a:t>
            </a:r>
          </a:p>
          <a:p>
            <a:pPr marL="2286000" lvl="4" indent="-457200">
              <a:buFont typeface="Courier New" panose="02070309020205020404" pitchFamily="49" charset="0"/>
              <a:buChar char="o"/>
            </a:pPr>
            <a:r>
              <a:rPr lang="en-US" sz="2000"/>
              <a:t>Ice after 24hours.</a:t>
            </a:r>
          </a:p>
          <a:p>
            <a:pPr marL="2286000" lvl="4" indent="-457200">
              <a:buFont typeface="Courier New" panose="02070309020205020404" pitchFamily="49" charset="0"/>
              <a:buChar char="o"/>
            </a:pPr>
            <a:r>
              <a:rPr lang="en-US" sz="2000"/>
              <a:t>Craft ice may take 4-5 days to produce.</a:t>
            </a:r>
          </a:p>
          <a:p>
            <a:pPr marL="1828800" lvl="3" indent="-457200">
              <a:buFont typeface="Arial" panose="020B0604020202020204" pitchFamily="34" charset="0"/>
              <a:buChar char="•"/>
            </a:pPr>
            <a:r>
              <a:rPr lang="en-US" sz="2000"/>
              <a:t>Appliance use and care.</a:t>
            </a:r>
          </a:p>
          <a:p>
            <a:pPr marL="2171700" lvl="4" indent="-342900">
              <a:buFont typeface="Courier New" panose="02070309020205020404" pitchFamily="49" charset="0"/>
              <a:buChar char="o"/>
            </a:pPr>
            <a:r>
              <a:rPr lang="en-US" sz="2000"/>
              <a:t>Explain to the customer to open the freezer door 100% weekly to help prevent ice build up on the rails.</a:t>
            </a:r>
          </a:p>
          <a:p>
            <a:pPr marL="2171700" lvl="4" indent="-342900">
              <a:buFont typeface="Courier New" panose="02070309020205020404" pitchFamily="49" charset="0"/>
              <a:buChar char="o"/>
            </a:pPr>
            <a:r>
              <a:rPr lang="en-US" sz="2000"/>
              <a:t>Advise to change filters every 6 months.</a:t>
            </a:r>
          </a:p>
          <a:p>
            <a:pPr marL="2171700" lvl="4" indent="-342900">
              <a:buFont typeface="Courier New" panose="02070309020205020404" pitchFamily="49" charset="0"/>
              <a:buChar char="o"/>
            </a:pPr>
            <a:r>
              <a:rPr lang="en-US" sz="2000"/>
              <a:t>Offer water/air filters</a:t>
            </a:r>
          </a:p>
          <a:p>
            <a:pPr marL="2171700" lvl="4" indent="-342900">
              <a:buFont typeface="Courier New" panose="02070309020205020404" pitchFamily="49" charset="0"/>
              <a:buChar char="o"/>
            </a:pPr>
            <a:r>
              <a:rPr lang="en-US" sz="2000"/>
              <a:t>Advise using </a:t>
            </a:r>
            <a:r>
              <a:rPr lang="en-US" sz="2000" err="1"/>
              <a:t>ThinQ</a:t>
            </a:r>
            <a:endParaRPr lang="en-US" sz="2000"/>
          </a:p>
          <a:p>
            <a:pPr marL="1714500" lvl="3" indent="-342900">
              <a:buFont typeface="Arial" panose="020B0604020202020204" pitchFamily="34" charset="0"/>
              <a:buChar char="•"/>
            </a:pPr>
            <a:r>
              <a:rPr lang="en-US" sz="2000"/>
              <a:t>Leave your contact info.</a:t>
            </a:r>
          </a:p>
          <a:p>
            <a:pPr marL="2171700" lvl="4" indent="-342900">
              <a:buFont typeface="Courier New" panose="02070309020205020404" pitchFamily="49" charset="0"/>
              <a:buChar char="o"/>
            </a:pPr>
            <a:r>
              <a:rPr lang="en-US" sz="2000"/>
              <a:t>Thank the customer for allowing you to service their unit.</a:t>
            </a:r>
          </a:p>
          <a:p>
            <a:pPr marL="2171700" lvl="4" indent="-342900">
              <a:buFont typeface="Courier New" panose="02070309020205020404" pitchFamily="49" charset="0"/>
              <a:buChar char="o"/>
            </a:pPr>
            <a:r>
              <a:rPr lang="en-US" sz="2000"/>
              <a:t>Leave your contact info of future communications.</a:t>
            </a:r>
          </a:p>
          <a:p>
            <a:pPr marL="1257300" lvl="2" indent="-342900">
              <a:buFont typeface="Courier New" panose="02070309020205020404" pitchFamily="49" charset="0"/>
              <a:buChar char="o"/>
            </a:pPr>
            <a:endParaRPr lang="en-US" sz="2000"/>
          </a:p>
          <a:p>
            <a:endParaRPr lang="en-US" sz="2400"/>
          </a:p>
        </p:txBody>
      </p:sp>
    </p:spTree>
    <p:extLst>
      <p:ext uri="{BB962C8B-B14F-4D97-AF65-F5344CB8AC3E}">
        <p14:creationId xmlns:p14="http://schemas.microsoft.com/office/powerpoint/2010/main" val="282427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81B569-2860-EBCE-E377-5D3B7E02E770}"/>
              </a:ext>
            </a:extLst>
          </p:cNvPr>
          <p:cNvSpPr txBox="1"/>
          <p:nvPr/>
        </p:nvSpPr>
        <p:spPr>
          <a:xfrm>
            <a:off x="0" y="1"/>
            <a:ext cx="11582400" cy="461665"/>
          </a:xfrm>
          <a:prstGeom prst="rect">
            <a:avLst/>
          </a:prstGeom>
          <a:noFill/>
        </p:spPr>
        <p:txBody>
          <a:bodyPr wrap="square" rtlCol="0">
            <a:spAutoFit/>
          </a:bodyPr>
          <a:lstStyle/>
          <a:p>
            <a:r>
              <a:rPr lang="en-US" sz="2400"/>
              <a:t>15. MAKE GOOD NOTES -  They Help Everyone!</a:t>
            </a:r>
          </a:p>
        </p:txBody>
      </p:sp>
      <p:sp>
        <p:nvSpPr>
          <p:cNvPr id="3" name="TextBox 2">
            <a:extLst>
              <a:ext uri="{FF2B5EF4-FFF2-40B4-BE49-F238E27FC236}">
                <a16:creationId xmlns:a16="http://schemas.microsoft.com/office/drawing/2014/main" id="{0ECF442D-75F9-4C5A-7F4F-333453793AB5}"/>
              </a:ext>
            </a:extLst>
          </p:cNvPr>
          <p:cNvSpPr txBox="1"/>
          <p:nvPr/>
        </p:nvSpPr>
        <p:spPr>
          <a:xfrm>
            <a:off x="1890445" y="953195"/>
            <a:ext cx="5029200" cy="4154984"/>
          </a:xfrm>
          <a:prstGeom prst="rect">
            <a:avLst/>
          </a:prstGeom>
          <a:noFill/>
        </p:spPr>
        <p:txBody>
          <a:bodyPr wrap="square">
            <a:spAutoFit/>
          </a:bodyPr>
          <a:lstStyle/>
          <a:p>
            <a:pPr marL="1371600" lvl="2" indent="-457200">
              <a:buFont typeface="Wingdings" panose="05000000000000000000" pitchFamily="2" charset="2"/>
              <a:buChar char="Ø"/>
            </a:pPr>
            <a:r>
              <a:rPr lang="en-US" sz="2000"/>
              <a:t>Notes Should include</a:t>
            </a:r>
          </a:p>
          <a:p>
            <a:pPr marL="1828800" lvl="3" indent="-457200">
              <a:buFont typeface="Arial" panose="020B0604020202020204" pitchFamily="34" charset="0"/>
              <a:buChar char="•"/>
            </a:pPr>
            <a:r>
              <a:rPr lang="en-US" sz="2000"/>
              <a:t>Unit temperatures.</a:t>
            </a:r>
          </a:p>
          <a:p>
            <a:pPr marL="1828800" lvl="3" indent="-457200">
              <a:buFont typeface="Arial" panose="020B0604020202020204" pitchFamily="34" charset="0"/>
              <a:buChar char="•"/>
            </a:pPr>
            <a:r>
              <a:rPr lang="en-US" sz="2000"/>
              <a:t>Hidden error codes</a:t>
            </a:r>
          </a:p>
          <a:p>
            <a:pPr marL="1828800" lvl="3" indent="-457200">
              <a:buFont typeface="Arial" panose="020B0604020202020204" pitchFamily="34" charset="0"/>
              <a:buChar char="•"/>
            </a:pPr>
            <a:r>
              <a:rPr lang="en-US" sz="2000"/>
              <a:t>Blink codes</a:t>
            </a:r>
          </a:p>
          <a:p>
            <a:pPr marL="1828800" lvl="3" indent="-457200">
              <a:buFont typeface="Arial" panose="020B0604020202020204" pitchFamily="34" charset="0"/>
              <a:buChar char="•"/>
            </a:pPr>
            <a:r>
              <a:rPr lang="en-US" sz="2000"/>
              <a:t>Voltages </a:t>
            </a:r>
          </a:p>
          <a:p>
            <a:pPr marL="2286000" lvl="4" indent="-457200">
              <a:buFont typeface="Courier New" panose="02070309020205020404" pitchFamily="49" charset="0"/>
              <a:buChar char="o"/>
            </a:pPr>
            <a:r>
              <a:rPr lang="en-US" sz="2000"/>
              <a:t>Compressor</a:t>
            </a:r>
          </a:p>
          <a:p>
            <a:pPr marL="2286000" lvl="4" indent="-457200">
              <a:buFont typeface="Courier New" panose="02070309020205020404" pitchFamily="49" charset="0"/>
              <a:buChar char="o"/>
            </a:pPr>
            <a:r>
              <a:rPr lang="en-US" sz="2000"/>
              <a:t>House/polarity</a:t>
            </a:r>
          </a:p>
          <a:p>
            <a:pPr marL="1828800" lvl="3" indent="-457200">
              <a:buFont typeface="Arial" panose="020B0604020202020204" pitchFamily="34" charset="0"/>
              <a:buChar char="•"/>
            </a:pPr>
            <a:r>
              <a:rPr lang="en-US" sz="2000"/>
              <a:t>Pressures</a:t>
            </a:r>
          </a:p>
          <a:p>
            <a:pPr marL="1828800" lvl="3" indent="-457200">
              <a:buFont typeface="Arial" panose="020B0604020202020204" pitchFamily="34" charset="0"/>
              <a:buChar char="•"/>
            </a:pPr>
            <a:r>
              <a:rPr lang="en-US" sz="2000"/>
              <a:t>Customers complaint</a:t>
            </a:r>
          </a:p>
          <a:p>
            <a:pPr marL="1828800" lvl="3" indent="-457200">
              <a:buFont typeface="Arial" panose="020B0604020202020204" pitchFamily="34" charset="0"/>
              <a:buChar char="•"/>
            </a:pPr>
            <a:r>
              <a:rPr lang="en-US" sz="2000"/>
              <a:t>Your assessment</a:t>
            </a:r>
          </a:p>
          <a:p>
            <a:pPr marL="1828800" lvl="3" indent="-457200">
              <a:buFont typeface="Arial" panose="020B0604020202020204" pitchFamily="34" charset="0"/>
              <a:buChar char="•"/>
            </a:pPr>
            <a:r>
              <a:rPr lang="en-US" sz="2000"/>
              <a:t>Your course of repair</a:t>
            </a:r>
          </a:p>
          <a:p>
            <a:pPr marL="1828800" lvl="3" indent="-457200">
              <a:buFont typeface="Arial" panose="020B0604020202020204" pitchFamily="34" charset="0"/>
              <a:buChar char="•"/>
            </a:pPr>
            <a:r>
              <a:rPr lang="en-US" sz="2000"/>
              <a:t>parts installed</a:t>
            </a:r>
          </a:p>
          <a:p>
            <a:endParaRPr lang="en-US" sz="2400"/>
          </a:p>
        </p:txBody>
      </p:sp>
      <p:sp>
        <p:nvSpPr>
          <p:cNvPr id="4" name="TextBox 3">
            <a:extLst>
              <a:ext uri="{FF2B5EF4-FFF2-40B4-BE49-F238E27FC236}">
                <a16:creationId xmlns:a16="http://schemas.microsoft.com/office/drawing/2014/main" id="{7160859F-59B5-72AD-D32B-B2BE3DB32ACF}"/>
              </a:ext>
            </a:extLst>
          </p:cNvPr>
          <p:cNvSpPr txBox="1"/>
          <p:nvPr/>
        </p:nvSpPr>
        <p:spPr>
          <a:xfrm>
            <a:off x="760395" y="5229838"/>
            <a:ext cx="8402855" cy="1477328"/>
          </a:xfrm>
          <a:prstGeom prst="rect">
            <a:avLst/>
          </a:prstGeom>
          <a:noFill/>
          <a:ln>
            <a:solidFill>
              <a:schemeClr val="accent1">
                <a:shade val="15000"/>
              </a:schemeClr>
            </a:solidFill>
          </a:ln>
        </p:spPr>
        <p:txBody>
          <a:bodyPr wrap="square" rtlCol="0">
            <a:spAutoFit/>
          </a:bodyPr>
          <a:lstStyle/>
          <a:p>
            <a:r>
              <a:rPr lang="en-US"/>
              <a:t>Arrive at home, unit has several dents on the freezer door, see pics attached. Customer complains the unit is not cooling, the unit is at 50R and 20F. House voltage 116v polarity is good, Comp 140v .4 amps, found cap tube restriction after the dryer. Replaced comp, drier, </a:t>
            </a:r>
            <a:r>
              <a:rPr lang="en-US" err="1"/>
              <a:t>evap</a:t>
            </a:r>
            <a:r>
              <a:rPr lang="en-US"/>
              <a:t>, </a:t>
            </a:r>
            <a:r>
              <a:rPr lang="en-US" err="1"/>
              <a:t>cond</a:t>
            </a:r>
            <a:r>
              <a:rPr lang="en-US"/>
              <a:t> and cap. Flush system, vacuumed and recharged 52g or r600a. Allow 24 hours to cool.</a:t>
            </a:r>
          </a:p>
        </p:txBody>
      </p:sp>
    </p:spTree>
    <p:extLst>
      <p:ext uri="{BB962C8B-B14F-4D97-AF65-F5344CB8AC3E}">
        <p14:creationId xmlns:p14="http://schemas.microsoft.com/office/powerpoint/2010/main" val="34806520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LG EI Text TTF Regular"/>
        <a:ea typeface=""/>
        <a:cs typeface=""/>
      </a:majorFont>
      <a:minorFont>
        <a:latin typeface="LG EI Text TTF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0de2e2-90b9-49ed-90b5-1b5e9e820fed">
      <Terms xmlns="http://schemas.microsoft.com/office/infopath/2007/PartnerControls"/>
    </lcf76f155ced4ddcb4097134ff3c332f>
    <TaxCatchAll xmlns="818beb2a-ec14-47e5-8be3-669f04442d2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문서" ma:contentTypeID="0x010100C81F6AEA22080549BB1331B9EC58BDAD" ma:contentTypeVersion="15" ma:contentTypeDescription="새 문서를 만듭니다." ma:contentTypeScope="" ma:versionID="bc803aac5a5fcd2497cd625904ad4cb2">
  <xsd:schema xmlns:xsd="http://www.w3.org/2001/XMLSchema" xmlns:xs="http://www.w3.org/2001/XMLSchema" xmlns:p="http://schemas.microsoft.com/office/2006/metadata/properties" xmlns:ns2="280de2e2-90b9-49ed-90b5-1b5e9e820fed" xmlns:ns3="818beb2a-ec14-47e5-8be3-669f04442d29" targetNamespace="http://schemas.microsoft.com/office/2006/metadata/properties" ma:root="true" ma:fieldsID="48ed8d22c31e5e731e0d216885df69d9" ns2:_="" ns3:_="">
    <xsd:import namespace="280de2e2-90b9-49ed-90b5-1b5e9e820fed"/>
    <xsd:import namespace="818beb2a-ec14-47e5-8be3-669f04442d2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0de2e2-90b9-49ed-90b5-1b5e9e820f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이미지 태그" ma:readOnly="false" ma:fieldId="{5cf76f15-5ced-4ddc-b409-7134ff3c332f}" ma:taxonomyMulti="true" ma:sspId="7fbd4038-13c0-4266-8e70-5a68fe662a0a"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8beb2a-ec14-47e5-8be3-669f04442d29" elementFormDefault="qualified">
    <xsd:import namespace="http://schemas.microsoft.com/office/2006/documentManagement/types"/>
    <xsd:import namespace="http://schemas.microsoft.com/office/infopath/2007/PartnerControls"/>
    <xsd:element name="SharedWithUsers" ma:index="10" nillable="true" ma:displayName="공유 대상"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세부 정보 공유" ma:internalName="SharedWithDetails" ma:readOnly="true">
      <xsd:simpleType>
        <xsd:restriction base="dms:Note">
          <xsd:maxLength value="255"/>
        </xsd:restriction>
      </xsd:simpleType>
    </xsd:element>
    <xsd:element name="TaxCatchAll" ma:index="16" nillable="true" ma:displayName="Taxonomy Catch All Column" ma:hidden="true" ma:list="{a5cb6883-9120-48d3-a594-0ad6279f44a9}" ma:internalName="TaxCatchAll" ma:showField="CatchAllData" ma:web="818beb2a-ec14-47e5-8be3-669f04442d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콘텐츠 형식"/>
        <xsd:element ref="dc:title" minOccurs="0" maxOccurs="1" ma:index="4" ma:displayName="제목"/>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3343EA-9AD0-4F6C-8D65-FB5ED3F54514}">
  <ds:schemaRefs>
    <ds:schemaRef ds:uri="http://schemas.microsoft.com/sharepoint/v3/contenttype/forms"/>
  </ds:schemaRefs>
</ds:datastoreItem>
</file>

<file path=customXml/itemProps2.xml><?xml version="1.0" encoding="utf-8"?>
<ds:datastoreItem xmlns:ds="http://schemas.openxmlformats.org/officeDocument/2006/customXml" ds:itemID="{CC083936-F71A-4EFE-A726-4859E4BA9885}">
  <ds:schemaRefs>
    <ds:schemaRef ds:uri="http://www.w3.org/XML/1998/namespace"/>
    <ds:schemaRef ds:uri="http://purl.org/dc/elements/1.1/"/>
    <ds:schemaRef ds:uri="http://schemas.microsoft.com/office/infopath/2007/PartnerControls"/>
    <ds:schemaRef ds:uri="280de2e2-90b9-49ed-90b5-1b5e9e820fed"/>
    <ds:schemaRef ds:uri="http://purl.org/dc/terms/"/>
    <ds:schemaRef ds:uri="http://schemas.microsoft.com/office/2006/documentManagement/types"/>
    <ds:schemaRef ds:uri="http://schemas.microsoft.com/office/2006/metadata/properties"/>
    <ds:schemaRef ds:uri="http://schemas.openxmlformats.org/package/2006/metadata/core-properties"/>
    <ds:schemaRef ds:uri="818beb2a-ec14-47e5-8be3-669f04442d29"/>
    <ds:schemaRef ds:uri="http://purl.org/dc/dcmitype/"/>
  </ds:schemaRefs>
</ds:datastoreItem>
</file>

<file path=customXml/itemProps3.xml><?xml version="1.0" encoding="utf-8"?>
<ds:datastoreItem xmlns:ds="http://schemas.openxmlformats.org/officeDocument/2006/customXml" ds:itemID="{53070DAC-3A7A-4AB9-BD6E-43480A6609ED}">
  <ds:schemaRefs>
    <ds:schemaRef ds:uri="280de2e2-90b9-49ed-90b5-1b5e9e820fed"/>
    <ds:schemaRef ds:uri="818beb2a-ec14-47e5-8be3-669f04442d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1</TotalTime>
  <Words>7150</Words>
  <Application>Microsoft Office PowerPoint</Application>
  <PresentationFormat>Custom</PresentationFormat>
  <Paragraphs>593</Paragraphs>
  <Slides>29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LG EI Text TTF Bold</vt:lpstr>
      <vt:lpstr>LG EI Text TTF Regular</vt:lpstr>
      <vt:lpstr>LG Smart_H Regular</vt:lpstr>
      <vt:lpstr>LG스마트체 Regular</vt:lpstr>
      <vt:lpstr>Aptos</vt:lpstr>
      <vt:lpstr>Arial</vt:lpstr>
      <vt:lpstr>Courier New</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Dennis Carrino/LGEAI Training Center(dennis.carrino@lge.com)</dc:creator>
  <cp:lastModifiedBy>reggie.sprague</cp:lastModifiedBy>
  <cp:revision>1</cp:revision>
  <cp:lastPrinted>2025-01-06T15:54:48Z</cp:lastPrinted>
  <dcterms:created xsi:type="dcterms:W3CDTF">2023-11-20T13:04:10Z</dcterms:created>
  <dcterms:modified xsi:type="dcterms:W3CDTF">2025-02-26T17:15:51Z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0x010100C81F6AEA22080549BB1331B9EC58BDAD</vt:lpwstr>
  </property>
  <property fmtid="{D5CDD505-2E9C-101B-9397-08002B2CF9AE}" pid="3" name="MediaServiceImageTags">
    <vt:lpwstr/>
  </property>
</Properties>
</file>